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15"/>
  </p:notesMasterIdLst>
  <p:handoutMasterIdLst>
    <p:handoutMasterId r:id="rId16"/>
  </p:handoutMasterIdLst>
  <p:sldIdLst>
    <p:sldId id="276" r:id="rId2"/>
    <p:sldId id="257" r:id="rId3"/>
    <p:sldId id="267" r:id="rId4"/>
    <p:sldId id="259" r:id="rId5"/>
    <p:sldId id="277" r:id="rId6"/>
    <p:sldId id="264" r:id="rId7"/>
    <p:sldId id="265" r:id="rId8"/>
    <p:sldId id="269" r:id="rId9"/>
    <p:sldId id="270" r:id="rId10"/>
    <p:sldId id="260" r:id="rId11"/>
    <p:sldId id="271" r:id="rId12"/>
    <p:sldId id="262" r:id="rId13"/>
    <p:sldId id="272" r:id="rId1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0A47FF-69F3-7392-F0FD-FEA8E569B42A}" name="Guest User" initials="GU" userId="S::urn:spo:anon#42a626203a20b291ab1f9f32f74fac29df5c16fe3214178c5d58f63373d3d0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60BD1E-93DC-5D6B-7419-1CEFBB76D1F9}" v="495" dt="2024-10-02T00:07:51.905"/>
    <p1510:client id="{67AA4B63-2A6B-7422-B730-456545CC3D68}" v="427" dt="2024-09-30T20:48:40.008"/>
    <p1510:client id="{70BEBC8E-FACC-4DAC-1829-3C2E15AC5BC7}" v="10" dt="2024-10-02T15:43:30.1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59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3F2E6-575F-F541-8B7D-AC3970D9B67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CBA534EF-25EC-5D4B-B369-C031F9650DBA}"/>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1F349FFC-89A4-7748-9B15-1A0D16E58B52}" type="datetimeFigureOut">
              <a:rPr lang="en-US" altLang="en-US"/>
              <a:pPr/>
              <a:t>10/9/2024</a:t>
            </a:fld>
            <a:endParaRPr lang="en-US" altLang="en-US"/>
          </a:p>
        </p:txBody>
      </p:sp>
      <p:sp>
        <p:nvSpPr>
          <p:cNvPr id="4" name="Footer Placeholder 3">
            <a:extLst>
              <a:ext uri="{FF2B5EF4-FFF2-40B4-BE49-F238E27FC236}">
                <a16:creationId xmlns:a16="http://schemas.microsoft.com/office/drawing/2014/main" id="{0E032061-4367-9840-9FFA-E3B1EEE9C40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D43C87C-A4D0-F541-A1F2-8A12202407A8}"/>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98D4D05-CA26-5E42-81A4-9D1BF5D5914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05C3C4-34A4-7745-89D4-E1EAA6BBB8A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4097693A-572D-3F4E-B90D-942974B84A0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FA23EE6-5B74-FA48-96E0-A6C22B29AF80}" type="datetimeFigureOut">
              <a:rPr lang="en-US" altLang="en-US"/>
              <a:pPr/>
              <a:t>10/9/2024</a:t>
            </a:fld>
            <a:endParaRPr lang="en-US" altLang="en-US"/>
          </a:p>
        </p:txBody>
      </p:sp>
      <p:sp>
        <p:nvSpPr>
          <p:cNvPr id="4" name="Slide Image Placeholder 3">
            <a:extLst>
              <a:ext uri="{FF2B5EF4-FFF2-40B4-BE49-F238E27FC236}">
                <a16:creationId xmlns:a16="http://schemas.microsoft.com/office/drawing/2014/main" id="{8BBC8D79-F8ED-1544-8BE5-022E2B06E28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9063514-99A0-7E44-99D8-13E45AEF936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9E88D1C-657A-1B47-AE33-79CB5E8C435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DFF17FA0-2E21-F749-85CE-F519F9D65BD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59EE622-551C-AA48-BBE1-3F6BFBCF40EE}"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https://builtin.com/sites/www.builtin.com/files/styles/og/public/2022-09/delivery-horizon-drone-delivery.png</a:t>
            </a:r>
          </a:p>
          <a:p>
            <a:endParaRPr lang="en-US" dirty="0"/>
          </a:p>
        </p:txBody>
      </p:sp>
      <p:sp>
        <p:nvSpPr>
          <p:cNvPr id="4" name="Slide Number Placeholder 3"/>
          <p:cNvSpPr>
            <a:spLocks noGrp="1"/>
          </p:cNvSpPr>
          <p:nvPr>
            <p:ph type="sldNum" sz="quarter" idx="5"/>
          </p:nvPr>
        </p:nvSpPr>
        <p:spPr/>
        <p:txBody>
          <a:bodyPr/>
          <a:lstStyle/>
          <a:p>
            <a:fld id="{559EE622-551C-AA48-BBE1-3F6BFBCF40EE}" type="slidenum">
              <a:rPr lang="en-US" altLang="en-US" smtClean="0"/>
              <a:pPr/>
              <a:t>2</a:t>
            </a:fld>
            <a:endParaRPr lang="en-US" altLang="en-US"/>
          </a:p>
        </p:txBody>
      </p:sp>
    </p:spTree>
    <p:extLst>
      <p:ext uri="{BB962C8B-B14F-4D97-AF65-F5344CB8AC3E}">
        <p14:creationId xmlns:p14="http://schemas.microsoft.com/office/powerpoint/2010/main" val="7798485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3" name="Rectangle 4">
            <a:extLst>
              <a:ext uri="{FF2B5EF4-FFF2-40B4-BE49-F238E27FC236}">
                <a16:creationId xmlns:a16="http://schemas.microsoft.com/office/drawing/2014/main" id="{F79348AE-63FD-0041-80AA-479090B1CB40}"/>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IEEE LCN 2024 Caen, France                                             </a:t>
            </a:r>
            <a:endParaRPr lang="en-US" sz="1200">
              <a:latin typeface="Times New Roman" charset="0"/>
            </a:endParaRPr>
          </a:p>
        </p:txBody>
      </p:sp>
      <p:sp>
        <p:nvSpPr>
          <p:cNvPr id="14" name="Line 5">
            <a:extLst>
              <a:ext uri="{FF2B5EF4-FFF2-40B4-BE49-F238E27FC236}">
                <a16:creationId xmlns:a16="http://schemas.microsoft.com/office/drawing/2014/main" id="{AAA6C09B-F02A-444D-9A62-FCE21EF6405F}"/>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5" name="Text Box 6">
            <a:extLst>
              <a:ext uri="{FF2B5EF4-FFF2-40B4-BE49-F238E27FC236}">
                <a16:creationId xmlns:a16="http://schemas.microsoft.com/office/drawing/2014/main" id="{4DD3CF04-3CC4-0948-994A-4175A61E3A17}"/>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a:cs typeface="Arial" panose="020B0604020202020204" pitchFamily="34" charset="0"/>
              </a:rPr>
              <a:t>© </a:t>
            </a:r>
            <a:r>
              <a:rPr lang="en-US" altLang="en-US" sz="1400"/>
              <a:t>ADWISE Lab</a:t>
            </a:r>
          </a:p>
        </p:txBody>
      </p:sp>
      <p:pic>
        <p:nvPicPr>
          <p:cNvPr id="16" name="Picture 1" descr="logo.pdf">
            <a:extLst>
              <a:ext uri="{FF2B5EF4-FFF2-40B4-BE49-F238E27FC236}">
                <a16:creationId xmlns:a16="http://schemas.microsoft.com/office/drawing/2014/main" id="{F4F11DD6-0465-6144-8837-B522DFF3B9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Diagram, schematic&#10;&#10;Description automatically generated">
            <a:extLst>
              <a:ext uri="{FF2B5EF4-FFF2-40B4-BE49-F238E27FC236}">
                <a16:creationId xmlns:a16="http://schemas.microsoft.com/office/drawing/2014/main" id="{86CE5526-7D44-114E-814E-54A28DCBC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8" name="Slide Number Placeholder 2">
            <a:extLst>
              <a:ext uri="{FF2B5EF4-FFF2-40B4-BE49-F238E27FC236}">
                <a16:creationId xmlns:a16="http://schemas.microsoft.com/office/drawing/2014/main" id="{129E1C36-2B96-654F-AA98-9AAEE87F07C7}"/>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3288403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28600" y="914400"/>
            <a:ext cx="8610600" cy="5334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a:extLst>
              <a:ext uri="{FF2B5EF4-FFF2-40B4-BE49-F238E27FC236}">
                <a16:creationId xmlns:a16="http://schemas.microsoft.com/office/drawing/2014/main" id="{056D2E73-4198-9942-B75A-55BF3FA97AE5}"/>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IEEE LCN 2024 Caen, France                                             </a:t>
            </a:r>
            <a:endParaRPr lang="en-US" sz="1200">
              <a:latin typeface="Times New Roman" charset="0"/>
            </a:endParaRPr>
          </a:p>
        </p:txBody>
      </p:sp>
      <p:sp>
        <p:nvSpPr>
          <p:cNvPr id="12" name="Line 5">
            <a:extLst>
              <a:ext uri="{FF2B5EF4-FFF2-40B4-BE49-F238E27FC236}">
                <a16:creationId xmlns:a16="http://schemas.microsoft.com/office/drawing/2014/main" id="{27B5DD87-1475-CE4B-99DC-BEC885306A4D}"/>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3" name="Text Box 6">
            <a:extLst>
              <a:ext uri="{FF2B5EF4-FFF2-40B4-BE49-F238E27FC236}">
                <a16:creationId xmlns:a16="http://schemas.microsoft.com/office/drawing/2014/main" id="{22C18EF3-AB0C-904B-9AB1-B27F4391B7B2}"/>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a:cs typeface="Arial" panose="020B0604020202020204" pitchFamily="34" charset="0"/>
              </a:rPr>
              <a:t>© </a:t>
            </a:r>
            <a:r>
              <a:rPr lang="en-US" altLang="en-US" sz="1400"/>
              <a:t>ADWISE Lab</a:t>
            </a:r>
          </a:p>
        </p:txBody>
      </p:sp>
      <p:pic>
        <p:nvPicPr>
          <p:cNvPr id="14" name="Picture 1" descr="logo.pdf">
            <a:extLst>
              <a:ext uri="{FF2B5EF4-FFF2-40B4-BE49-F238E27FC236}">
                <a16:creationId xmlns:a16="http://schemas.microsoft.com/office/drawing/2014/main" id="{0CEEBBAA-2583-BC4F-8B8D-59278B03AA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iagram, schematic&#10;&#10;Description automatically generated">
            <a:extLst>
              <a:ext uri="{FF2B5EF4-FFF2-40B4-BE49-F238E27FC236}">
                <a16:creationId xmlns:a16="http://schemas.microsoft.com/office/drawing/2014/main" id="{C1797000-F53B-EE40-8F3F-2E04173A14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6" name="Slide Number Placeholder 2">
            <a:extLst>
              <a:ext uri="{FF2B5EF4-FFF2-40B4-BE49-F238E27FC236}">
                <a16:creationId xmlns:a16="http://schemas.microsoft.com/office/drawing/2014/main" id="{D6EC3EF8-6906-EE49-9099-B14CE5664509}"/>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1111113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0"/>
            <a:ext cx="215265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0"/>
            <a:ext cx="6305550" cy="6248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a:extLst>
              <a:ext uri="{FF2B5EF4-FFF2-40B4-BE49-F238E27FC236}">
                <a16:creationId xmlns:a16="http://schemas.microsoft.com/office/drawing/2014/main" id="{83AB5348-B2A9-2D49-8BF1-FBD6D5A7A3C4}"/>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IEEE LCN 2024 Caen, France                                             </a:t>
            </a:r>
            <a:endParaRPr lang="en-US" sz="1200">
              <a:latin typeface="Times New Roman" charset="0"/>
            </a:endParaRPr>
          </a:p>
        </p:txBody>
      </p:sp>
      <p:sp>
        <p:nvSpPr>
          <p:cNvPr id="12" name="Line 5">
            <a:extLst>
              <a:ext uri="{FF2B5EF4-FFF2-40B4-BE49-F238E27FC236}">
                <a16:creationId xmlns:a16="http://schemas.microsoft.com/office/drawing/2014/main" id="{FA8E2A3C-91C4-4542-BB26-E01AC268E778}"/>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3" name="Text Box 6">
            <a:extLst>
              <a:ext uri="{FF2B5EF4-FFF2-40B4-BE49-F238E27FC236}">
                <a16:creationId xmlns:a16="http://schemas.microsoft.com/office/drawing/2014/main" id="{80FD0A90-852F-7143-9025-79501D57E008}"/>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a:cs typeface="Arial" panose="020B0604020202020204" pitchFamily="34" charset="0"/>
              </a:rPr>
              <a:t>© </a:t>
            </a:r>
            <a:r>
              <a:rPr lang="en-US" altLang="en-US" sz="1400"/>
              <a:t>ADWISE Lab</a:t>
            </a:r>
          </a:p>
        </p:txBody>
      </p:sp>
      <p:pic>
        <p:nvPicPr>
          <p:cNvPr id="14" name="Picture 1" descr="logo.pdf">
            <a:extLst>
              <a:ext uri="{FF2B5EF4-FFF2-40B4-BE49-F238E27FC236}">
                <a16:creationId xmlns:a16="http://schemas.microsoft.com/office/drawing/2014/main" id="{2FA18115-2D2E-974B-886B-68EC659602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iagram, schematic&#10;&#10;Description automatically generated">
            <a:extLst>
              <a:ext uri="{FF2B5EF4-FFF2-40B4-BE49-F238E27FC236}">
                <a16:creationId xmlns:a16="http://schemas.microsoft.com/office/drawing/2014/main" id="{5B02D603-6269-4045-85BD-62176B7020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6" name="Slide Number Placeholder 2">
            <a:extLst>
              <a:ext uri="{FF2B5EF4-FFF2-40B4-BE49-F238E27FC236}">
                <a16:creationId xmlns:a16="http://schemas.microsoft.com/office/drawing/2014/main" id="{942E6168-4C77-2C4A-9E0D-B273D5367F24}"/>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3304484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0600" cy="762000"/>
          </a:xfrm>
        </p:spPr>
        <p:txBody>
          <a:bodyPr/>
          <a:lstStyle/>
          <a:p>
            <a:r>
              <a:rPr lang="en-US"/>
              <a:t>Click to edit Master title style</a:t>
            </a:r>
          </a:p>
        </p:txBody>
      </p:sp>
      <p:sp>
        <p:nvSpPr>
          <p:cNvPr id="3" name="Text Placeholder 2"/>
          <p:cNvSpPr>
            <a:spLocks noGrp="1"/>
          </p:cNvSpPr>
          <p:nvPr>
            <p:ph type="body" sz="half" idx="1"/>
          </p:nvPr>
        </p:nvSpPr>
        <p:spPr>
          <a:xfrm>
            <a:off x="228600" y="914400"/>
            <a:ext cx="4229100" cy="533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914400"/>
            <a:ext cx="4229100" cy="533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4">
            <a:extLst>
              <a:ext uri="{FF2B5EF4-FFF2-40B4-BE49-F238E27FC236}">
                <a16:creationId xmlns:a16="http://schemas.microsoft.com/office/drawing/2014/main" id="{0D82E769-BEF1-9842-83EA-A8C00FDC71F2}"/>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IEEE LCN 2024 Caen, France                                             </a:t>
            </a:r>
            <a:endParaRPr lang="en-US" sz="1200">
              <a:latin typeface="Times New Roman" charset="0"/>
            </a:endParaRPr>
          </a:p>
        </p:txBody>
      </p:sp>
      <p:sp>
        <p:nvSpPr>
          <p:cNvPr id="13" name="Line 5">
            <a:extLst>
              <a:ext uri="{FF2B5EF4-FFF2-40B4-BE49-F238E27FC236}">
                <a16:creationId xmlns:a16="http://schemas.microsoft.com/office/drawing/2014/main" id="{C1AF1299-6784-7448-9745-789657FE91EF}"/>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4" name="Text Box 6">
            <a:extLst>
              <a:ext uri="{FF2B5EF4-FFF2-40B4-BE49-F238E27FC236}">
                <a16:creationId xmlns:a16="http://schemas.microsoft.com/office/drawing/2014/main" id="{17157DC0-0F2F-994F-B86F-0B64C6639CF9}"/>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a:cs typeface="Arial" panose="020B0604020202020204" pitchFamily="34" charset="0"/>
              </a:rPr>
              <a:t>© </a:t>
            </a:r>
            <a:r>
              <a:rPr lang="en-US" altLang="en-US" sz="1400"/>
              <a:t>ADWISE Lab</a:t>
            </a:r>
          </a:p>
        </p:txBody>
      </p:sp>
      <p:pic>
        <p:nvPicPr>
          <p:cNvPr id="15" name="Picture 1" descr="logo.pdf">
            <a:extLst>
              <a:ext uri="{FF2B5EF4-FFF2-40B4-BE49-F238E27FC236}">
                <a16:creationId xmlns:a16="http://schemas.microsoft.com/office/drawing/2014/main" id="{0B1B41DE-CAC7-C447-9F42-A90861A6D8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Diagram, schematic&#10;&#10;Description automatically generated">
            <a:extLst>
              <a:ext uri="{FF2B5EF4-FFF2-40B4-BE49-F238E27FC236}">
                <a16:creationId xmlns:a16="http://schemas.microsoft.com/office/drawing/2014/main" id="{35512EEB-0810-FD4E-AEF0-40E592F41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7" name="Slide Number Placeholder 2">
            <a:extLst>
              <a:ext uri="{FF2B5EF4-FFF2-40B4-BE49-F238E27FC236}">
                <a16:creationId xmlns:a16="http://schemas.microsoft.com/office/drawing/2014/main" id="{EA50FD57-0357-5A40-8AEB-F2C03CC8D56D}"/>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4137679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14400"/>
            <a:ext cx="8610600" cy="533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a:extLst>
              <a:ext uri="{FF2B5EF4-FFF2-40B4-BE49-F238E27FC236}">
                <a16:creationId xmlns:a16="http://schemas.microsoft.com/office/drawing/2014/main" id="{E03ED27E-3D29-8F47-AEE2-C8F2DA1D1CA1}"/>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IEEE LCN 2024 Caen, France                                             </a:t>
            </a:r>
            <a:endParaRPr lang="en-US" sz="1200">
              <a:latin typeface="Times New Roman" charset="0"/>
            </a:endParaRPr>
          </a:p>
        </p:txBody>
      </p:sp>
      <p:sp>
        <p:nvSpPr>
          <p:cNvPr id="12" name="Line 5">
            <a:extLst>
              <a:ext uri="{FF2B5EF4-FFF2-40B4-BE49-F238E27FC236}">
                <a16:creationId xmlns:a16="http://schemas.microsoft.com/office/drawing/2014/main" id="{66F0AB67-BEA2-C048-A2D7-BA5FE60AA763}"/>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3" name="Text Box 6">
            <a:extLst>
              <a:ext uri="{FF2B5EF4-FFF2-40B4-BE49-F238E27FC236}">
                <a16:creationId xmlns:a16="http://schemas.microsoft.com/office/drawing/2014/main" id="{28E3D60A-84BC-AC45-A378-095686A6C44D}"/>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a:cs typeface="Arial" panose="020B0604020202020204" pitchFamily="34" charset="0"/>
              </a:rPr>
              <a:t>© </a:t>
            </a:r>
            <a:r>
              <a:rPr lang="en-US" altLang="en-US" sz="1400"/>
              <a:t>ADWISE Lab</a:t>
            </a:r>
          </a:p>
        </p:txBody>
      </p:sp>
      <p:pic>
        <p:nvPicPr>
          <p:cNvPr id="14" name="Picture 1" descr="logo.pdf">
            <a:extLst>
              <a:ext uri="{FF2B5EF4-FFF2-40B4-BE49-F238E27FC236}">
                <a16:creationId xmlns:a16="http://schemas.microsoft.com/office/drawing/2014/main" id="{FB1C60F2-0F8B-E645-A0C3-83954E34E4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iagram, schematic&#10;&#10;Description automatically generated">
            <a:extLst>
              <a:ext uri="{FF2B5EF4-FFF2-40B4-BE49-F238E27FC236}">
                <a16:creationId xmlns:a16="http://schemas.microsoft.com/office/drawing/2014/main" id="{E6A5694B-E91C-4F48-BB16-57ED832C13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6" name="Slide Number Placeholder 2">
            <a:extLst>
              <a:ext uri="{FF2B5EF4-FFF2-40B4-BE49-F238E27FC236}">
                <a16:creationId xmlns:a16="http://schemas.microsoft.com/office/drawing/2014/main" id="{AD2E5974-4EB2-EB41-AEB0-72EAB9E461CD}"/>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3868470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0" name="Rectangle 4">
            <a:extLst>
              <a:ext uri="{FF2B5EF4-FFF2-40B4-BE49-F238E27FC236}">
                <a16:creationId xmlns:a16="http://schemas.microsoft.com/office/drawing/2014/main" id="{9FC13BBE-D701-3545-BDA1-3AEC330B2513}"/>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IEEE LCN 2024 Caen, France                                             </a:t>
            </a:r>
            <a:endParaRPr lang="en-US" sz="1200">
              <a:latin typeface="Times New Roman" charset="0"/>
            </a:endParaRPr>
          </a:p>
        </p:txBody>
      </p:sp>
      <p:sp>
        <p:nvSpPr>
          <p:cNvPr id="12" name="Line 5">
            <a:extLst>
              <a:ext uri="{FF2B5EF4-FFF2-40B4-BE49-F238E27FC236}">
                <a16:creationId xmlns:a16="http://schemas.microsoft.com/office/drawing/2014/main" id="{C5C5FAE1-233F-0F4D-B437-80F0C53A5866}"/>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3" name="Text Box 6">
            <a:extLst>
              <a:ext uri="{FF2B5EF4-FFF2-40B4-BE49-F238E27FC236}">
                <a16:creationId xmlns:a16="http://schemas.microsoft.com/office/drawing/2014/main" id="{D40031F6-9BE0-AE4E-9F90-7BFB7A23B0DE}"/>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a:cs typeface="Arial" panose="020B0604020202020204" pitchFamily="34" charset="0"/>
              </a:rPr>
              <a:t>© </a:t>
            </a:r>
            <a:r>
              <a:rPr lang="en-US" altLang="en-US" sz="1400"/>
              <a:t>ADWISE Lab</a:t>
            </a:r>
          </a:p>
        </p:txBody>
      </p:sp>
      <p:pic>
        <p:nvPicPr>
          <p:cNvPr id="14" name="Picture 1" descr="logo.pdf">
            <a:extLst>
              <a:ext uri="{FF2B5EF4-FFF2-40B4-BE49-F238E27FC236}">
                <a16:creationId xmlns:a16="http://schemas.microsoft.com/office/drawing/2014/main" id="{211E9DF5-7665-264C-8DEE-3F1977B71C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iagram, schematic&#10;&#10;Description automatically generated">
            <a:extLst>
              <a:ext uri="{FF2B5EF4-FFF2-40B4-BE49-F238E27FC236}">
                <a16:creationId xmlns:a16="http://schemas.microsoft.com/office/drawing/2014/main" id="{2E15633E-D334-314F-BD1D-6ABFC62487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6" name="Slide Number Placeholder 2">
            <a:extLst>
              <a:ext uri="{FF2B5EF4-FFF2-40B4-BE49-F238E27FC236}">
                <a16:creationId xmlns:a16="http://schemas.microsoft.com/office/drawing/2014/main" id="{68560B41-B59B-CB41-B30B-3F58F3F9B857}"/>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3353938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914400"/>
            <a:ext cx="4229100" cy="5334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914400"/>
            <a:ext cx="4229100" cy="5334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4">
            <a:extLst>
              <a:ext uri="{FF2B5EF4-FFF2-40B4-BE49-F238E27FC236}">
                <a16:creationId xmlns:a16="http://schemas.microsoft.com/office/drawing/2014/main" id="{ECA1FD32-4ED0-5E40-A452-567BC875B16D}"/>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IEEE LCN 2024 Caen, France                                             </a:t>
            </a:r>
            <a:endParaRPr lang="en-US" sz="1200">
              <a:latin typeface="Times New Roman" charset="0"/>
            </a:endParaRPr>
          </a:p>
        </p:txBody>
      </p:sp>
      <p:sp>
        <p:nvSpPr>
          <p:cNvPr id="13" name="Line 5">
            <a:extLst>
              <a:ext uri="{FF2B5EF4-FFF2-40B4-BE49-F238E27FC236}">
                <a16:creationId xmlns:a16="http://schemas.microsoft.com/office/drawing/2014/main" id="{7FB9EF96-A525-E64E-BE02-7EA81BC62AEC}"/>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4" name="Text Box 6">
            <a:extLst>
              <a:ext uri="{FF2B5EF4-FFF2-40B4-BE49-F238E27FC236}">
                <a16:creationId xmlns:a16="http://schemas.microsoft.com/office/drawing/2014/main" id="{83193F3B-B52D-054F-9AAF-BEA49AE0A782}"/>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a:cs typeface="Arial" panose="020B0604020202020204" pitchFamily="34" charset="0"/>
              </a:rPr>
              <a:t>© </a:t>
            </a:r>
            <a:r>
              <a:rPr lang="en-US" altLang="en-US" sz="1400"/>
              <a:t>ADWISE Lab</a:t>
            </a:r>
          </a:p>
        </p:txBody>
      </p:sp>
      <p:pic>
        <p:nvPicPr>
          <p:cNvPr id="15" name="Picture 1" descr="logo.pdf">
            <a:extLst>
              <a:ext uri="{FF2B5EF4-FFF2-40B4-BE49-F238E27FC236}">
                <a16:creationId xmlns:a16="http://schemas.microsoft.com/office/drawing/2014/main" id="{5ACD8AC0-F586-A14B-A3FD-38416ECB08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Diagram, schematic&#10;&#10;Description automatically generated">
            <a:extLst>
              <a:ext uri="{FF2B5EF4-FFF2-40B4-BE49-F238E27FC236}">
                <a16:creationId xmlns:a16="http://schemas.microsoft.com/office/drawing/2014/main" id="{0FDBA358-963D-C640-9128-E62E03F61F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7" name="Slide Number Placeholder 2">
            <a:extLst>
              <a:ext uri="{FF2B5EF4-FFF2-40B4-BE49-F238E27FC236}">
                <a16:creationId xmlns:a16="http://schemas.microsoft.com/office/drawing/2014/main" id="{1C73EDBE-E47F-B44D-9CA9-3F21BB8493A7}"/>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1263571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4">
            <a:extLst>
              <a:ext uri="{FF2B5EF4-FFF2-40B4-BE49-F238E27FC236}">
                <a16:creationId xmlns:a16="http://schemas.microsoft.com/office/drawing/2014/main" id="{2A8908E0-11DE-0D49-AA3B-509C7CCA74B1}"/>
              </a:ext>
            </a:extLst>
          </p:cNvPr>
          <p:cNvSpPr>
            <a:spLocks noGrp="1" noChangeArrowheads="1"/>
          </p:cNvSpPr>
          <p:nvPr>
            <p:ph type="ftr" sz="quarter" idx="10"/>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IEEE LCN 2024 Caen, France                                             </a:t>
            </a:r>
            <a:endParaRPr lang="en-US" sz="1200">
              <a:latin typeface="Times New Roman" charset="0"/>
            </a:endParaRPr>
          </a:p>
        </p:txBody>
      </p:sp>
      <p:sp>
        <p:nvSpPr>
          <p:cNvPr id="14" name="Line 5">
            <a:extLst>
              <a:ext uri="{FF2B5EF4-FFF2-40B4-BE49-F238E27FC236}">
                <a16:creationId xmlns:a16="http://schemas.microsoft.com/office/drawing/2014/main" id="{7CACFAF5-B73A-F74B-B0EB-322A529EEFAB}"/>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5" name="Text Box 6">
            <a:extLst>
              <a:ext uri="{FF2B5EF4-FFF2-40B4-BE49-F238E27FC236}">
                <a16:creationId xmlns:a16="http://schemas.microsoft.com/office/drawing/2014/main" id="{788D7F94-3826-1C4D-A80E-AEA5D23996B1}"/>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a:cs typeface="Arial" panose="020B0604020202020204" pitchFamily="34" charset="0"/>
              </a:rPr>
              <a:t>© </a:t>
            </a:r>
            <a:r>
              <a:rPr lang="en-US" altLang="en-US" sz="1400"/>
              <a:t>ADWISE Lab</a:t>
            </a:r>
          </a:p>
        </p:txBody>
      </p:sp>
      <p:pic>
        <p:nvPicPr>
          <p:cNvPr id="16" name="Picture 1" descr="logo.pdf">
            <a:extLst>
              <a:ext uri="{FF2B5EF4-FFF2-40B4-BE49-F238E27FC236}">
                <a16:creationId xmlns:a16="http://schemas.microsoft.com/office/drawing/2014/main" id="{6A15E51A-8CE4-0F48-9087-3C77431769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Diagram, schematic&#10;&#10;Description automatically generated">
            <a:extLst>
              <a:ext uri="{FF2B5EF4-FFF2-40B4-BE49-F238E27FC236}">
                <a16:creationId xmlns:a16="http://schemas.microsoft.com/office/drawing/2014/main" id="{2CD2363C-11FE-0649-91B4-21EF632340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8" name="Slide Number Placeholder 2">
            <a:extLst>
              <a:ext uri="{FF2B5EF4-FFF2-40B4-BE49-F238E27FC236}">
                <a16:creationId xmlns:a16="http://schemas.microsoft.com/office/drawing/2014/main" id="{7CBFD56D-61CC-0843-9267-C414E268BFD7}"/>
              </a:ext>
            </a:extLst>
          </p:cNvPr>
          <p:cNvSpPr>
            <a:spLocks noGrp="1"/>
          </p:cNvSpPr>
          <p:nvPr>
            <p:ph type="sldNum" sz="quarter" idx="11"/>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312417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Rectangle 4">
            <a:extLst>
              <a:ext uri="{FF2B5EF4-FFF2-40B4-BE49-F238E27FC236}">
                <a16:creationId xmlns:a16="http://schemas.microsoft.com/office/drawing/2014/main" id="{1EB3ED95-61EC-664A-9DC5-7F4407B212B9}"/>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IEEE LCN 2024 Caen, France                                             </a:t>
            </a:r>
            <a:endParaRPr lang="en-US" sz="1200">
              <a:latin typeface="Times New Roman" charset="0"/>
            </a:endParaRPr>
          </a:p>
        </p:txBody>
      </p:sp>
      <p:sp>
        <p:nvSpPr>
          <p:cNvPr id="11" name="Line 5">
            <a:extLst>
              <a:ext uri="{FF2B5EF4-FFF2-40B4-BE49-F238E27FC236}">
                <a16:creationId xmlns:a16="http://schemas.microsoft.com/office/drawing/2014/main" id="{B7BAED92-B382-D94B-B20E-0D5D7A5F4233}"/>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2" name="Text Box 6">
            <a:extLst>
              <a:ext uri="{FF2B5EF4-FFF2-40B4-BE49-F238E27FC236}">
                <a16:creationId xmlns:a16="http://schemas.microsoft.com/office/drawing/2014/main" id="{73E7CA5E-C52F-4841-8088-24FD2B5DC66D}"/>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a:cs typeface="Arial" panose="020B0604020202020204" pitchFamily="34" charset="0"/>
              </a:rPr>
              <a:t>© </a:t>
            </a:r>
            <a:r>
              <a:rPr lang="en-US" altLang="en-US" sz="1400"/>
              <a:t>ADWISE Lab</a:t>
            </a:r>
          </a:p>
        </p:txBody>
      </p:sp>
      <p:pic>
        <p:nvPicPr>
          <p:cNvPr id="13" name="Picture 1" descr="logo.pdf">
            <a:extLst>
              <a:ext uri="{FF2B5EF4-FFF2-40B4-BE49-F238E27FC236}">
                <a16:creationId xmlns:a16="http://schemas.microsoft.com/office/drawing/2014/main" id="{F8F2B205-0597-2746-8FD7-FA2BB41E18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iagram, schematic&#10;&#10;Description automatically generated">
            <a:extLst>
              <a:ext uri="{FF2B5EF4-FFF2-40B4-BE49-F238E27FC236}">
                <a16:creationId xmlns:a16="http://schemas.microsoft.com/office/drawing/2014/main" id="{AFF13C34-787F-B847-B639-E3429E8A24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5" name="Slide Number Placeholder 2">
            <a:extLst>
              <a:ext uri="{FF2B5EF4-FFF2-40B4-BE49-F238E27FC236}">
                <a16:creationId xmlns:a16="http://schemas.microsoft.com/office/drawing/2014/main" id="{BACA70B3-52A3-4A41-9514-F7A15BE95839}"/>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3650919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2F69F930-F769-2442-AE69-B5E9D7C7F23B}"/>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IEEE LCN 2024 Caen, France                                             </a:t>
            </a:r>
            <a:endParaRPr lang="en-US" sz="1200">
              <a:latin typeface="Times New Roman" charset="0"/>
            </a:endParaRPr>
          </a:p>
        </p:txBody>
      </p:sp>
      <p:sp>
        <p:nvSpPr>
          <p:cNvPr id="10" name="Line 5">
            <a:extLst>
              <a:ext uri="{FF2B5EF4-FFF2-40B4-BE49-F238E27FC236}">
                <a16:creationId xmlns:a16="http://schemas.microsoft.com/office/drawing/2014/main" id="{53D37C19-1700-5248-AB7E-3B2E960B84D0}"/>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1" name="Text Box 6">
            <a:extLst>
              <a:ext uri="{FF2B5EF4-FFF2-40B4-BE49-F238E27FC236}">
                <a16:creationId xmlns:a16="http://schemas.microsoft.com/office/drawing/2014/main" id="{86AD9B6D-A558-FE44-A3E6-8110CFD7C72D}"/>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a:cs typeface="Arial" panose="020B0604020202020204" pitchFamily="34" charset="0"/>
              </a:rPr>
              <a:t>© </a:t>
            </a:r>
            <a:r>
              <a:rPr lang="en-US" altLang="en-US" sz="1400"/>
              <a:t>ADWISE Lab</a:t>
            </a:r>
          </a:p>
        </p:txBody>
      </p:sp>
      <p:pic>
        <p:nvPicPr>
          <p:cNvPr id="12" name="Picture 1" descr="logo.pdf">
            <a:extLst>
              <a:ext uri="{FF2B5EF4-FFF2-40B4-BE49-F238E27FC236}">
                <a16:creationId xmlns:a16="http://schemas.microsoft.com/office/drawing/2014/main" id="{9B54B790-8DCE-1C45-A83D-3BCD4B9666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iagram, schematic&#10;&#10;Description automatically generated">
            <a:extLst>
              <a:ext uri="{FF2B5EF4-FFF2-40B4-BE49-F238E27FC236}">
                <a16:creationId xmlns:a16="http://schemas.microsoft.com/office/drawing/2014/main" id="{EE00024C-D797-9041-B071-FD7DE8E97B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4" name="Slide Number Placeholder 2">
            <a:extLst>
              <a:ext uri="{FF2B5EF4-FFF2-40B4-BE49-F238E27FC236}">
                <a16:creationId xmlns:a16="http://schemas.microsoft.com/office/drawing/2014/main" id="{394B3942-1C63-3947-B501-CF6520EC7D24}"/>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2889953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Rectangle 4">
            <a:extLst>
              <a:ext uri="{FF2B5EF4-FFF2-40B4-BE49-F238E27FC236}">
                <a16:creationId xmlns:a16="http://schemas.microsoft.com/office/drawing/2014/main" id="{F88E1F5D-60F8-A04C-8E5D-A601F86BFBBA}"/>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IEEE LCN 2024 Caen, France                                             </a:t>
            </a:r>
            <a:endParaRPr lang="en-US" sz="1200">
              <a:latin typeface="Times New Roman" charset="0"/>
            </a:endParaRPr>
          </a:p>
        </p:txBody>
      </p:sp>
      <p:sp>
        <p:nvSpPr>
          <p:cNvPr id="13" name="Line 5">
            <a:extLst>
              <a:ext uri="{FF2B5EF4-FFF2-40B4-BE49-F238E27FC236}">
                <a16:creationId xmlns:a16="http://schemas.microsoft.com/office/drawing/2014/main" id="{EF60FF05-FA93-C047-9212-87306BF5175C}"/>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4" name="Text Box 6">
            <a:extLst>
              <a:ext uri="{FF2B5EF4-FFF2-40B4-BE49-F238E27FC236}">
                <a16:creationId xmlns:a16="http://schemas.microsoft.com/office/drawing/2014/main" id="{29C915F3-59C3-2947-BB35-BEF643B496AB}"/>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a:cs typeface="Arial" panose="020B0604020202020204" pitchFamily="34" charset="0"/>
              </a:rPr>
              <a:t>© </a:t>
            </a:r>
            <a:r>
              <a:rPr lang="en-US" altLang="en-US" sz="1400"/>
              <a:t>ADWISE Lab</a:t>
            </a:r>
          </a:p>
        </p:txBody>
      </p:sp>
      <p:pic>
        <p:nvPicPr>
          <p:cNvPr id="15" name="Picture 1" descr="logo.pdf">
            <a:extLst>
              <a:ext uri="{FF2B5EF4-FFF2-40B4-BE49-F238E27FC236}">
                <a16:creationId xmlns:a16="http://schemas.microsoft.com/office/drawing/2014/main" id="{7EDDC4E9-849D-D347-A53C-0E76BA04B5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Diagram, schematic&#10;&#10;Description automatically generated">
            <a:extLst>
              <a:ext uri="{FF2B5EF4-FFF2-40B4-BE49-F238E27FC236}">
                <a16:creationId xmlns:a16="http://schemas.microsoft.com/office/drawing/2014/main" id="{6796BB21-B1A8-0643-8A8E-53BAF0B62B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7" name="Slide Number Placeholder 2">
            <a:extLst>
              <a:ext uri="{FF2B5EF4-FFF2-40B4-BE49-F238E27FC236}">
                <a16:creationId xmlns:a16="http://schemas.microsoft.com/office/drawing/2014/main" id="{A11D1288-76AE-FA4E-9510-3D70C651CDDC}"/>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1810836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Rectangle 4">
            <a:extLst>
              <a:ext uri="{FF2B5EF4-FFF2-40B4-BE49-F238E27FC236}">
                <a16:creationId xmlns:a16="http://schemas.microsoft.com/office/drawing/2014/main" id="{7C78C68A-8E15-B643-91FE-ED566388763A}"/>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IEEE LCN 2024 Caen, France                                             </a:t>
            </a:r>
            <a:endParaRPr lang="en-US" sz="1200">
              <a:latin typeface="Times New Roman" charset="0"/>
            </a:endParaRPr>
          </a:p>
        </p:txBody>
      </p:sp>
      <p:sp>
        <p:nvSpPr>
          <p:cNvPr id="19" name="Line 5">
            <a:extLst>
              <a:ext uri="{FF2B5EF4-FFF2-40B4-BE49-F238E27FC236}">
                <a16:creationId xmlns:a16="http://schemas.microsoft.com/office/drawing/2014/main" id="{DE3F992C-746A-CC4A-9D7D-7D8688B4DE18}"/>
              </a:ext>
            </a:extLst>
          </p:cNvPr>
          <p:cNvSpPr>
            <a:spLocks noChangeShapeType="1"/>
          </p:cNvSpPr>
          <p:nvPr userDrawn="1"/>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0" name="Text Box 6">
            <a:extLst>
              <a:ext uri="{FF2B5EF4-FFF2-40B4-BE49-F238E27FC236}">
                <a16:creationId xmlns:a16="http://schemas.microsoft.com/office/drawing/2014/main" id="{B057B18A-C0B4-D44C-9A57-47B1829AF92F}"/>
              </a:ext>
            </a:extLst>
          </p:cNvPr>
          <p:cNvSpPr txBox="1">
            <a:spLocks noChangeArrowheads="1"/>
          </p:cNvSpPr>
          <p:nvPr userDrawn="1"/>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a:cs typeface="Arial" panose="020B0604020202020204" pitchFamily="34" charset="0"/>
              </a:rPr>
              <a:t>© </a:t>
            </a:r>
            <a:r>
              <a:rPr lang="en-US" altLang="en-US" sz="1400"/>
              <a:t>ADWISE Lab</a:t>
            </a:r>
          </a:p>
        </p:txBody>
      </p:sp>
      <p:pic>
        <p:nvPicPr>
          <p:cNvPr id="21" name="Picture 1" descr="logo.pdf">
            <a:extLst>
              <a:ext uri="{FF2B5EF4-FFF2-40B4-BE49-F238E27FC236}">
                <a16:creationId xmlns:a16="http://schemas.microsoft.com/office/drawing/2014/main" id="{84471CB7-1FA9-B047-BDFD-0045EF6E7E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Diagram, schematic&#10;&#10;Description automatically generated">
            <a:extLst>
              <a:ext uri="{FF2B5EF4-FFF2-40B4-BE49-F238E27FC236}">
                <a16:creationId xmlns:a16="http://schemas.microsoft.com/office/drawing/2014/main" id="{1D18B792-1345-004F-8A89-C397F6C9F6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23" name="Slide Number Placeholder 2">
            <a:extLst>
              <a:ext uri="{FF2B5EF4-FFF2-40B4-BE49-F238E27FC236}">
                <a16:creationId xmlns:a16="http://schemas.microsoft.com/office/drawing/2014/main" id="{9077D9E2-6D17-CD49-A09A-61F7000AD877}"/>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spTree>
    <p:extLst>
      <p:ext uri="{BB962C8B-B14F-4D97-AF65-F5344CB8AC3E}">
        <p14:creationId xmlns:p14="http://schemas.microsoft.com/office/powerpoint/2010/main" val="1798102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F9585A6-1982-774A-A19A-EFA3BAD4826E}"/>
              </a:ext>
            </a:extLst>
          </p:cNvPr>
          <p:cNvSpPr>
            <a:spLocks noGrp="1" noChangeArrowheads="1"/>
          </p:cNvSpPr>
          <p:nvPr>
            <p:ph type="title"/>
          </p:nvPr>
        </p:nvSpPr>
        <p:spPr bwMode="auto">
          <a:xfrm>
            <a:off x="228600" y="0"/>
            <a:ext cx="86106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8" name="Rectangle 4">
            <a:extLst>
              <a:ext uri="{FF2B5EF4-FFF2-40B4-BE49-F238E27FC236}">
                <a16:creationId xmlns:a16="http://schemas.microsoft.com/office/drawing/2014/main" id="{5C279F4D-C457-0F4D-B23F-136BE110160D}"/>
              </a:ext>
            </a:extLst>
          </p:cNvPr>
          <p:cNvSpPr>
            <a:spLocks noGrp="1" noChangeArrowheads="1"/>
          </p:cNvSpPr>
          <p:nvPr>
            <p:ph type="ftr" sz="quarter" idx="3"/>
          </p:nvPr>
        </p:nvSpPr>
        <p:spPr bwMode="auto">
          <a:xfrm>
            <a:off x="2438400" y="6413500"/>
            <a:ext cx="4724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0"/>
                <a:cs typeface="+mn-cs"/>
              </a:defRPr>
            </a:lvl1pPr>
          </a:lstStyle>
          <a:p>
            <a:pPr>
              <a:defRPr/>
            </a:pPr>
            <a:r>
              <a:rPr lang="en-US"/>
              <a:t>IEEE LCN 2024 Caen, France                                             </a:t>
            </a:r>
            <a:endParaRPr lang="en-US" sz="1200">
              <a:latin typeface="Times New Roman" charset="0"/>
            </a:endParaRPr>
          </a:p>
        </p:txBody>
      </p:sp>
      <p:sp>
        <p:nvSpPr>
          <p:cNvPr id="1029" name="Line 5">
            <a:extLst>
              <a:ext uri="{FF2B5EF4-FFF2-40B4-BE49-F238E27FC236}">
                <a16:creationId xmlns:a16="http://schemas.microsoft.com/office/drawing/2014/main" id="{FF470161-D890-1742-8BFB-5CDA2BA8BCB3}"/>
              </a:ext>
            </a:extLst>
          </p:cNvPr>
          <p:cNvSpPr>
            <a:spLocks noChangeShapeType="1"/>
          </p:cNvSpPr>
          <p:nvPr/>
        </p:nvSpPr>
        <p:spPr bwMode="auto">
          <a:xfrm>
            <a:off x="886968" y="6263640"/>
            <a:ext cx="7498079"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30" name="Text Box 6">
            <a:extLst>
              <a:ext uri="{FF2B5EF4-FFF2-40B4-BE49-F238E27FC236}">
                <a16:creationId xmlns:a16="http://schemas.microsoft.com/office/drawing/2014/main" id="{66CE4495-D0A1-EC4E-83E7-7878BF82AEC1}"/>
              </a:ext>
            </a:extLst>
          </p:cNvPr>
          <p:cNvSpPr txBox="1">
            <a:spLocks noChangeArrowheads="1"/>
          </p:cNvSpPr>
          <p:nvPr/>
        </p:nvSpPr>
        <p:spPr bwMode="auto">
          <a:xfrm>
            <a:off x="886968" y="6400800"/>
            <a:ext cx="1475232"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400">
                <a:cs typeface="Arial" panose="020B0604020202020204" pitchFamily="34" charset="0"/>
              </a:rPr>
              <a:t>© </a:t>
            </a:r>
            <a:r>
              <a:rPr lang="en-US" altLang="en-US" sz="1400"/>
              <a:t>ADWISE Lab</a:t>
            </a:r>
          </a:p>
        </p:txBody>
      </p:sp>
      <p:pic>
        <p:nvPicPr>
          <p:cNvPr id="1031" name="Picture 1" descr="logo.pdf">
            <a:extLst>
              <a:ext uri="{FF2B5EF4-FFF2-40B4-BE49-F238E27FC236}">
                <a16:creationId xmlns:a16="http://schemas.microsoft.com/office/drawing/2014/main" id="{03F2594A-4290-5B46-947D-CF5FCB21020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248398"/>
            <a:ext cx="886969"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D8C4763-5D26-F245-9D77-D7EEBA2CF37A}"/>
              </a:ext>
            </a:extLst>
          </p:cNvPr>
          <p:cNvSpPr>
            <a:spLocks noGrp="1"/>
          </p:cNvSpPr>
          <p:nvPr>
            <p:ph type="sldNum" sz="quarter" idx="4"/>
          </p:nvPr>
        </p:nvSpPr>
        <p:spPr>
          <a:xfrm>
            <a:off x="7315200" y="6413500"/>
            <a:ext cx="1066800" cy="3683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83B8791-2079-8941-B242-B1AD4D124D32}" type="slidenum">
              <a:rPr lang="en-US" altLang="en-US"/>
              <a:pPr/>
              <a:t>‹#›</a:t>
            </a:fld>
            <a:endParaRPr lang="en-US" altLang="en-US"/>
          </a:p>
        </p:txBody>
      </p:sp>
      <p:pic>
        <p:nvPicPr>
          <p:cNvPr id="4" name="Picture 3" descr="Diagram, schematic&#10;&#10;Description automatically generated">
            <a:extLst>
              <a:ext uri="{FF2B5EF4-FFF2-40B4-BE49-F238E27FC236}">
                <a16:creationId xmlns:a16="http://schemas.microsoft.com/office/drawing/2014/main" id="{5E778B1F-B69B-6547-B2C6-1E6D9B9CEC0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458200" y="6248400"/>
            <a:ext cx="685800" cy="609600"/>
          </a:xfrm>
          <a:prstGeom prst="rect">
            <a:avLst/>
          </a:prstGeom>
        </p:spPr>
      </p:pic>
      <p:sp>
        <p:nvSpPr>
          <p:cNvPr id="12" name="Rectangle 3">
            <a:extLst>
              <a:ext uri="{FF2B5EF4-FFF2-40B4-BE49-F238E27FC236}">
                <a16:creationId xmlns:a16="http://schemas.microsoft.com/office/drawing/2014/main" id="{076E4412-E28B-BA41-BFF1-AAEE26BBCFF3}"/>
              </a:ext>
            </a:extLst>
          </p:cNvPr>
          <p:cNvSpPr>
            <a:spLocks noGrp="1" noChangeArrowheads="1"/>
          </p:cNvSpPr>
          <p:nvPr>
            <p:ph type="body" idx="1"/>
          </p:nvPr>
        </p:nvSpPr>
        <p:spPr bwMode="auto">
          <a:xfrm>
            <a:off x="228600" y="838200"/>
            <a:ext cx="8610600" cy="533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Lst>
  <p:hf hdr="0" dt="0"/>
  <p:txStyles>
    <p:titleStyle>
      <a:lvl1pPr algn="ctr" rtl="0" eaLnBrk="0" fontAlgn="base" hangingPunct="0">
        <a:spcBef>
          <a:spcPct val="0"/>
        </a:spcBef>
        <a:spcAft>
          <a:spcPct val="0"/>
        </a:spcAft>
        <a:defRPr sz="3600" b="1">
          <a:solidFill>
            <a:srgbClr val="A50021"/>
          </a:solidFill>
          <a:latin typeface="+mj-lt"/>
          <a:ea typeface="ＭＳ Ｐゴシック" charset="0"/>
          <a:cs typeface="ＭＳ Ｐゴシック" charset="0"/>
        </a:defRPr>
      </a:lvl1pPr>
      <a:lvl2pPr algn="ctr" rtl="0" eaLnBrk="0" fontAlgn="base" hangingPunct="0">
        <a:spcBef>
          <a:spcPct val="0"/>
        </a:spcBef>
        <a:spcAft>
          <a:spcPct val="0"/>
        </a:spcAft>
        <a:defRPr sz="3600" b="1">
          <a:solidFill>
            <a:srgbClr val="A50021"/>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a:solidFill>
            <a:srgbClr val="A50021"/>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a:solidFill>
            <a:srgbClr val="A50021"/>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a:solidFill>
            <a:srgbClr val="A50021"/>
          </a:solidFill>
          <a:latin typeface="Arial" charset="0"/>
          <a:ea typeface="ＭＳ Ｐゴシック" charset="0"/>
          <a:cs typeface="ＭＳ Ｐゴシック" charset="0"/>
        </a:defRPr>
      </a:lvl5pPr>
      <a:lvl6pPr marL="457200" algn="ctr" rtl="0" fontAlgn="base">
        <a:spcBef>
          <a:spcPct val="0"/>
        </a:spcBef>
        <a:spcAft>
          <a:spcPct val="0"/>
        </a:spcAft>
        <a:defRPr sz="3600" b="1">
          <a:solidFill>
            <a:srgbClr val="A50021"/>
          </a:solidFill>
          <a:latin typeface="Arial" charset="0"/>
        </a:defRPr>
      </a:lvl6pPr>
      <a:lvl7pPr marL="914400" algn="ctr" rtl="0" fontAlgn="base">
        <a:spcBef>
          <a:spcPct val="0"/>
        </a:spcBef>
        <a:spcAft>
          <a:spcPct val="0"/>
        </a:spcAft>
        <a:defRPr sz="3600" b="1">
          <a:solidFill>
            <a:srgbClr val="A50021"/>
          </a:solidFill>
          <a:latin typeface="Arial" charset="0"/>
        </a:defRPr>
      </a:lvl7pPr>
      <a:lvl8pPr marL="1371600" algn="ctr" rtl="0" fontAlgn="base">
        <a:spcBef>
          <a:spcPct val="0"/>
        </a:spcBef>
        <a:spcAft>
          <a:spcPct val="0"/>
        </a:spcAft>
        <a:defRPr sz="3600" b="1">
          <a:solidFill>
            <a:srgbClr val="A50021"/>
          </a:solidFill>
          <a:latin typeface="Arial" charset="0"/>
        </a:defRPr>
      </a:lvl8pPr>
      <a:lvl9pPr marL="1828800" algn="ctr" rtl="0" fontAlgn="base">
        <a:spcBef>
          <a:spcPct val="0"/>
        </a:spcBef>
        <a:spcAft>
          <a:spcPct val="0"/>
        </a:spcAft>
        <a:defRPr sz="3600" b="1">
          <a:solidFill>
            <a:srgbClr val="A50021"/>
          </a:solidFill>
          <a:latin typeface="Arial" charset="0"/>
        </a:defRPr>
      </a:lvl9pPr>
    </p:titleStyle>
    <p:bodyStyle>
      <a:lvl1pPr marL="342900" indent="-342900" algn="l" rtl="0" eaLnBrk="0" fontAlgn="base" hangingPunct="0">
        <a:spcBef>
          <a:spcPct val="20000"/>
        </a:spcBef>
        <a:spcAft>
          <a:spcPct val="0"/>
        </a:spcAft>
        <a:buClr>
          <a:schemeClr val="accent2"/>
        </a:buClr>
        <a:buFont typeface="Wingdings" pitchFamily="2" charset="2"/>
        <a:buChar char="q"/>
        <a:defRPr sz="2400" b="1">
          <a:solidFill>
            <a:srgbClr val="33339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Wingdings" pitchFamily="2" charset="2"/>
        <a:buChar char="Ø"/>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Wingdings" pitchFamily="2" charset="2"/>
        <a:buChar char="ü"/>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0"/>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rone carrying a parcel among modern buildings">
            <a:extLst>
              <a:ext uri="{FF2B5EF4-FFF2-40B4-BE49-F238E27FC236}">
                <a16:creationId xmlns:a16="http://schemas.microsoft.com/office/drawing/2014/main" id="{523835B7-4C6F-1FD7-8432-34B8F276E75D}"/>
              </a:ext>
            </a:extLst>
          </p:cNvPr>
          <p:cNvPicPr>
            <a:picLocks noChangeAspect="1"/>
          </p:cNvPicPr>
          <p:nvPr/>
        </p:nvPicPr>
        <p:blipFill>
          <a:blip r:embed="rId2"/>
          <a:srcRect r="23298" b="9091"/>
          <a:stretch/>
        </p:blipFill>
        <p:spPr>
          <a:xfrm>
            <a:off x="3631976" y="422787"/>
            <a:ext cx="5512023" cy="5610417"/>
          </a:xfrm>
          <a:prstGeom prst="rect">
            <a:avLst/>
          </a:prstGeom>
        </p:spPr>
      </p:pic>
      <p:sp>
        <p:nvSpPr>
          <p:cNvPr id="2" name="Title 1">
            <a:extLst>
              <a:ext uri="{FF2B5EF4-FFF2-40B4-BE49-F238E27FC236}">
                <a16:creationId xmlns:a16="http://schemas.microsoft.com/office/drawing/2014/main" id="{0F696870-177A-B353-966F-AABC515CAB68}"/>
              </a:ext>
            </a:extLst>
          </p:cNvPr>
          <p:cNvSpPr>
            <a:spLocks noGrp="1"/>
          </p:cNvSpPr>
          <p:nvPr>
            <p:ph type="ctrTitle"/>
          </p:nvPr>
        </p:nvSpPr>
        <p:spPr>
          <a:xfrm>
            <a:off x="231345" y="98322"/>
            <a:ext cx="3400629" cy="3006213"/>
          </a:xfrm>
        </p:spPr>
        <p:txBody>
          <a:bodyPr vert="horz" lIns="68580" tIns="34290" rIns="68580" bIns="34290" rtlCol="0" anchor="b">
            <a:noAutofit/>
          </a:bodyPr>
          <a:lstStyle/>
          <a:p>
            <a:pPr algn="l"/>
            <a:r>
              <a:rPr lang="en-US" sz="2800" b="1" dirty="0"/>
              <a:t>Privacy-Preserving Drone Navigation through Homomorphic Encryption for </a:t>
            </a:r>
            <a:br>
              <a:rPr lang="en-US" sz="2800" b="1" dirty="0"/>
            </a:br>
            <a:r>
              <a:rPr lang="en-US" sz="2800" b="1" dirty="0"/>
              <a:t>Collision Avoidance</a:t>
            </a:r>
            <a:endParaRPr lang="en-US" sz="2100" dirty="0"/>
          </a:p>
        </p:txBody>
      </p:sp>
      <p:sp>
        <p:nvSpPr>
          <p:cNvPr id="3" name="Subtitle 2">
            <a:extLst>
              <a:ext uri="{FF2B5EF4-FFF2-40B4-BE49-F238E27FC236}">
                <a16:creationId xmlns:a16="http://schemas.microsoft.com/office/drawing/2014/main" id="{C1BCA9B2-10E6-0694-2CF8-BE0D2EFC988A}"/>
              </a:ext>
            </a:extLst>
          </p:cNvPr>
          <p:cNvSpPr>
            <a:spLocks noGrp="1"/>
          </p:cNvSpPr>
          <p:nvPr>
            <p:ph type="subTitle" idx="1"/>
          </p:nvPr>
        </p:nvSpPr>
        <p:spPr>
          <a:xfrm>
            <a:off x="231345" y="3227995"/>
            <a:ext cx="2954961" cy="1976570"/>
          </a:xfrm>
        </p:spPr>
        <p:txBody>
          <a:bodyPr vert="horz" lIns="68580" tIns="34290" rIns="68580" bIns="34290" rtlCol="0" anchor="t">
            <a:noAutofit/>
          </a:bodyPr>
          <a:lstStyle/>
          <a:p>
            <a:pPr indent="-171450" algn="l">
              <a:buFont typeface="Arial" panose="020B0604020202020204" pitchFamily="34" charset="0"/>
              <a:buChar char="•"/>
            </a:pPr>
            <a:r>
              <a:rPr lang="en-US" sz="1400" dirty="0"/>
              <a:t>Allan </a:t>
            </a:r>
            <a:r>
              <a:rPr lang="en-US" sz="1400" dirty="0" err="1"/>
              <a:t>Luedeman</a:t>
            </a:r>
            <a:r>
              <a:rPr lang="en-US" sz="1400" dirty="0"/>
              <a:t>, Florida International University</a:t>
            </a:r>
          </a:p>
          <a:p>
            <a:pPr indent="-171450" algn="l">
              <a:buFont typeface="Arial" panose="020B0604020202020204" pitchFamily="34" charset="0"/>
              <a:buChar char="•"/>
            </a:pPr>
            <a:r>
              <a:rPr lang="en-US" sz="1400" dirty="0"/>
              <a:t>Nicholas Baum, Florida International University</a:t>
            </a:r>
            <a:endParaRPr lang="en-US" sz="1400" dirty="0">
              <a:cs typeface="Calibri"/>
            </a:endParaRPr>
          </a:p>
          <a:p>
            <a:pPr indent="-171450" algn="l">
              <a:buFont typeface="Arial" panose="020B0604020202020204" pitchFamily="34" charset="0"/>
              <a:buChar char="•"/>
            </a:pPr>
            <a:r>
              <a:rPr lang="en-US" sz="1400" dirty="0"/>
              <a:t>Andrew Quijano, New York University, Amazon*</a:t>
            </a:r>
          </a:p>
          <a:p>
            <a:pPr indent="-171450" algn="l">
              <a:buFont typeface="Arial" panose="020B0604020202020204" pitchFamily="34" charset="0"/>
              <a:buChar char="•"/>
            </a:pPr>
            <a:r>
              <a:rPr lang="en-US" sz="1400" dirty="0"/>
              <a:t>Dr. Kemal Akkaya, Florida International University</a:t>
            </a:r>
            <a:endParaRPr lang="en-US" sz="1400" dirty="0">
              <a:cs typeface="Calibri"/>
            </a:endParaRPr>
          </a:p>
        </p:txBody>
      </p:sp>
      <p:sp>
        <p:nvSpPr>
          <p:cNvPr id="4" name="TextBox 3">
            <a:extLst>
              <a:ext uri="{FF2B5EF4-FFF2-40B4-BE49-F238E27FC236}">
                <a16:creationId xmlns:a16="http://schemas.microsoft.com/office/drawing/2014/main" id="{ADB479BF-AA8E-53FC-C5E0-AC2551AFDE18}"/>
              </a:ext>
            </a:extLst>
          </p:cNvPr>
          <p:cNvSpPr txBox="1"/>
          <p:nvPr/>
        </p:nvSpPr>
        <p:spPr>
          <a:xfrm>
            <a:off x="231347" y="5328025"/>
            <a:ext cx="3400627"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dirty="0">
                <a:ea typeface="+mn-lt"/>
                <a:cs typeface="+mn-lt"/>
              </a:rPr>
              <a:t>*This paper was completed outside of his job responsibilities at Amazon. The views expressed in this paper are those of the author and do not necessarily reflect the official policy or position of Amazon</a:t>
            </a:r>
            <a:r>
              <a:rPr lang="en-US" sz="750" dirty="0">
                <a:ea typeface="+mn-lt"/>
                <a:cs typeface="+mn-lt"/>
              </a:rPr>
              <a:t>.</a:t>
            </a:r>
            <a:endParaRPr lang="en-US" sz="750" dirty="0"/>
          </a:p>
        </p:txBody>
      </p:sp>
    </p:spTree>
    <p:extLst>
      <p:ext uri="{BB962C8B-B14F-4D97-AF65-F5344CB8AC3E}">
        <p14:creationId xmlns:p14="http://schemas.microsoft.com/office/powerpoint/2010/main" val="1622814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4063-6088-ECED-8854-9D46DA85B591}"/>
              </a:ext>
            </a:extLst>
          </p:cNvPr>
          <p:cNvSpPr>
            <a:spLocks noGrp="1"/>
          </p:cNvSpPr>
          <p:nvPr>
            <p:ph type="title"/>
          </p:nvPr>
        </p:nvSpPr>
        <p:spPr/>
        <p:txBody>
          <a:bodyPr vert="horz" lIns="68580" tIns="34290" rIns="68580" bIns="34290" rtlCol="0" anchor="ctr">
            <a:normAutofit/>
          </a:bodyPr>
          <a:lstStyle/>
          <a:p>
            <a:r>
              <a:rPr lang="en-US" sz="3600" kern="1200">
                <a:latin typeface="+mj-lt"/>
                <a:ea typeface="+mj-ea"/>
                <a:cs typeface="+mj-cs"/>
              </a:rPr>
              <a:t>Results</a:t>
            </a:r>
            <a:r>
              <a:rPr lang="en-US" sz="3600"/>
              <a:t> – Comparison with Li et al.</a:t>
            </a:r>
            <a:endParaRPr lang="en-US" sz="3600" kern="1200">
              <a:latin typeface="+mj-lt"/>
              <a:ea typeface="+mj-ea"/>
              <a:cs typeface="+mj-cs"/>
            </a:endParaRPr>
          </a:p>
        </p:txBody>
      </p:sp>
      <p:sp>
        <p:nvSpPr>
          <p:cNvPr id="4" name="Content Placeholder 2">
            <a:extLst>
              <a:ext uri="{FF2B5EF4-FFF2-40B4-BE49-F238E27FC236}">
                <a16:creationId xmlns:a16="http://schemas.microsoft.com/office/drawing/2014/main" id="{4975380C-E9C6-677E-0733-5E178C0B23E6}"/>
              </a:ext>
            </a:extLst>
          </p:cNvPr>
          <p:cNvSpPr>
            <a:spLocks noGrp="1"/>
          </p:cNvSpPr>
          <p:nvPr>
            <p:ph idx="1"/>
          </p:nvPr>
        </p:nvSpPr>
        <p:spPr/>
        <p:txBody>
          <a:bodyPr vert="horz" lIns="68580" tIns="34290" rIns="68580" bIns="34290" rtlCol="0" anchor="t">
            <a:normAutofit/>
          </a:bodyPr>
          <a:lstStyle/>
          <a:p>
            <a:r>
              <a:rPr lang="en-US" sz="2000" dirty="0">
                <a:ea typeface="Calibri"/>
                <a:cs typeface="Calibri"/>
              </a:rPr>
              <a:t>We ran the algorithm by Li et al on the same virtual machines and the same sets of segments, collecting computation and network traffic</a:t>
            </a:r>
          </a:p>
          <a:p>
            <a:r>
              <a:rPr lang="en-US" sz="2000" dirty="0">
                <a:ea typeface="Calibri"/>
                <a:cs typeface="Calibri"/>
              </a:rPr>
              <a:t>Results indicate our approach is 30% faster and sends less network traffic than Li et al.</a:t>
            </a:r>
          </a:p>
          <a:p>
            <a:endParaRPr lang="en-US" sz="2000" dirty="0">
              <a:ea typeface="Calibri"/>
              <a:cs typeface="Calibri"/>
            </a:endParaRPr>
          </a:p>
          <a:p>
            <a:pPr marL="0" indent="0">
              <a:buNone/>
            </a:pPr>
            <a:endParaRPr lang="en-US" sz="2000" dirty="0">
              <a:ea typeface="Calibri"/>
              <a:cs typeface="Calibri"/>
            </a:endParaRPr>
          </a:p>
          <a:p>
            <a:pPr marL="0" indent="0">
              <a:buNone/>
            </a:pPr>
            <a:endParaRPr lang="en-US" sz="2000" dirty="0">
              <a:ea typeface="Calibri"/>
              <a:cs typeface="Calibri"/>
            </a:endParaRPr>
          </a:p>
          <a:p>
            <a:pPr marL="0" indent="0">
              <a:buNone/>
            </a:pPr>
            <a:endParaRPr lang="en-US" sz="1800" dirty="0">
              <a:ea typeface="Calibri"/>
              <a:cs typeface="Calibri"/>
            </a:endParaRPr>
          </a:p>
        </p:txBody>
      </p:sp>
      <p:sp>
        <p:nvSpPr>
          <p:cNvPr id="5" name="Footer Placeholder 4">
            <a:extLst>
              <a:ext uri="{FF2B5EF4-FFF2-40B4-BE49-F238E27FC236}">
                <a16:creationId xmlns:a16="http://schemas.microsoft.com/office/drawing/2014/main" id="{5D151AAD-5384-0877-AC01-FB981C5402D2}"/>
              </a:ext>
            </a:extLst>
          </p:cNvPr>
          <p:cNvSpPr>
            <a:spLocks noGrp="1"/>
          </p:cNvSpPr>
          <p:nvPr>
            <p:ph type="ftr" sz="quarter" idx="3"/>
          </p:nvPr>
        </p:nvSpPr>
        <p:spPr/>
        <p:txBody>
          <a:bodyPr/>
          <a:lstStyle/>
          <a:p>
            <a:pPr>
              <a:defRPr/>
            </a:pPr>
            <a:r>
              <a:rPr lang="en-US"/>
              <a:t>IEEE LCN 2024 Caen, France                                             </a:t>
            </a:r>
            <a:endParaRPr lang="en-US" sz="1200">
              <a:latin typeface="Times New Roman" charset="0"/>
            </a:endParaRPr>
          </a:p>
        </p:txBody>
      </p:sp>
      <p:sp>
        <p:nvSpPr>
          <p:cNvPr id="6" name="Slide Number Placeholder 5">
            <a:extLst>
              <a:ext uri="{FF2B5EF4-FFF2-40B4-BE49-F238E27FC236}">
                <a16:creationId xmlns:a16="http://schemas.microsoft.com/office/drawing/2014/main" id="{7BD01BBD-AA7E-D6AE-8650-1F352D2EAE34}"/>
              </a:ext>
            </a:extLst>
          </p:cNvPr>
          <p:cNvSpPr>
            <a:spLocks noGrp="1"/>
          </p:cNvSpPr>
          <p:nvPr>
            <p:ph type="sldNum" sz="quarter" idx="4"/>
          </p:nvPr>
        </p:nvSpPr>
        <p:spPr/>
        <p:txBody>
          <a:bodyPr/>
          <a:lstStyle/>
          <a:p>
            <a:fld id="{583B8791-2079-8941-B242-B1AD4D124D32}" type="slidenum">
              <a:rPr lang="en-US" altLang="en-US" smtClean="0"/>
              <a:pPr/>
              <a:t>10</a:t>
            </a:fld>
            <a:endParaRPr lang="en-US" altLang="en-US"/>
          </a:p>
        </p:txBody>
      </p:sp>
      <p:graphicFrame>
        <p:nvGraphicFramePr>
          <p:cNvPr id="7" name="Table 6">
            <a:extLst>
              <a:ext uri="{FF2B5EF4-FFF2-40B4-BE49-F238E27FC236}">
                <a16:creationId xmlns:a16="http://schemas.microsoft.com/office/drawing/2014/main" id="{77209C72-A815-6C56-BCDF-98FF20517B55}"/>
              </a:ext>
            </a:extLst>
          </p:cNvPr>
          <p:cNvGraphicFramePr>
            <a:graphicFrameLocks noGrp="1"/>
          </p:cNvGraphicFramePr>
          <p:nvPr>
            <p:extLst>
              <p:ext uri="{D42A27DB-BD31-4B8C-83A1-F6EECF244321}">
                <p14:modId xmlns:p14="http://schemas.microsoft.com/office/powerpoint/2010/main" val="3028149303"/>
              </p:ext>
            </p:extLst>
          </p:nvPr>
        </p:nvGraphicFramePr>
        <p:xfrm>
          <a:off x="420943" y="3087779"/>
          <a:ext cx="8225913" cy="1737360"/>
        </p:xfrm>
        <a:graphic>
          <a:graphicData uri="http://schemas.openxmlformats.org/drawingml/2006/table">
            <a:tbl>
              <a:tblPr firstRow="1" bandRow="1">
                <a:tableStyleId>{5C22544A-7EE6-4342-B048-85BDC9FD1C3A}</a:tableStyleId>
              </a:tblPr>
              <a:tblGrid>
                <a:gridCol w="2279856">
                  <a:extLst>
                    <a:ext uri="{9D8B030D-6E8A-4147-A177-3AD203B41FA5}">
                      <a16:colId xmlns:a16="http://schemas.microsoft.com/office/drawing/2014/main" val="2407872876"/>
                    </a:ext>
                  </a:extLst>
                </a:gridCol>
                <a:gridCol w="2352104">
                  <a:extLst>
                    <a:ext uri="{9D8B030D-6E8A-4147-A177-3AD203B41FA5}">
                      <a16:colId xmlns:a16="http://schemas.microsoft.com/office/drawing/2014/main" val="2251915171"/>
                    </a:ext>
                  </a:extLst>
                </a:gridCol>
                <a:gridCol w="3593953">
                  <a:extLst>
                    <a:ext uri="{9D8B030D-6E8A-4147-A177-3AD203B41FA5}">
                      <a16:colId xmlns:a16="http://schemas.microsoft.com/office/drawing/2014/main" val="3481768936"/>
                    </a:ext>
                  </a:extLst>
                </a:gridCol>
              </a:tblGrid>
              <a:tr h="370840">
                <a:tc>
                  <a:txBody>
                    <a:bodyPr/>
                    <a:lstStyle/>
                    <a:p>
                      <a:r>
                        <a:rPr lang="en-US" sz="2400" dirty="0"/>
                        <a:t>Approach</a:t>
                      </a:r>
                    </a:p>
                  </a:txBody>
                  <a:tcPr/>
                </a:tc>
                <a:tc>
                  <a:txBody>
                    <a:bodyPr/>
                    <a:lstStyle/>
                    <a:p>
                      <a:r>
                        <a:rPr lang="en-US" sz="2400" dirty="0"/>
                        <a:t>Time (seconds)</a:t>
                      </a:r>
                    </a:p>
                  </a:txBody>
                  <a:tcPr/>
                </a:tc>
                <a:tc>
                  <a:txBody>
                    <a:bodyPr/>
                    <a:lstStyle/>
                    <a:p>
                      <a:r>
                        <a:rPr lang="en-US" sz="2400" dirty="0"/>
                        <a:t>Network Traffic</a:t>
                      </a:r>
                    </a:p>
                    <a:p>
                      <a:r>
                        <a:rPr lang="en-US" sz="2400" dirty="0"/>
                        <a:t>(bytes)</a:t>
                      </a:r>
                    </a:p>
                  </a:txBody>
                  <a:tcPr/>
                </a:tc>
                <a:extLst>
                  <a:ext uri="{0D108BD9-81ED-4DB2-BD59-A6C34878D82A}">
                    <a16:rowId xmlns:a16="http://schemas.microsoft.com/office/drawing/2014/main" val="542110230"/>
                  </a:ext>
                </a:extLst>
              </a:tr>
              <a:tr h="370840">
                <a:tc>
                  <a:txBody>
                    <a:bodyPr/>
                    <a:lstStyle/>
                    <a:p>
                      <a:r>
                        <a:rPr lang="en-US" sz="2400" dirty="0"/>
                        <a:t>Our Approach</a:t>
                      </a:r>
                    </a:p>
                  </a:txBody>
                  <a:tcPr/>
                </a:tc>
                <a:tc>
                  <a:txBody>
                    <a:bodyPr/>
                    <a:lstStyle/>
                    <a:p>
                      <a:r>
                        <a:rPr lang="en-US" sz="2400" dirty="0"/>
                        <a:t>4.407 s</a:t>
                      </a:r>
                    </a:p>
                  </a:txBody>
                  <a:tcPr/>
                </a:tc>
                <a:tc>
                  <a:txBody>
                    <a:bodyPr/>
                    <a:lstStyle/>
                    <a:p>
                      <a:r>
                        <a:rPr lang="en-US" sz="2400" dirty="0"/>
                        <a:t>4634</a:t>
                      </a:r>
                    </a:p>
                  </a:txBody>
                  <a:tcPr/>
                </a:tc>
                <a:extLst>
                  <a:ext uri="{0D108BD9-81ED-4DB2-BD59-A6C34878D82A}">
                    <a16:rowId xmlns:a16="http://schemas.microsoft.com/office/drawing/2014/main" val="3122736693"/>
                  </a:ext>
                </a:extLst>
              </a:tr>
              <a:tr h="370840">
                <a:tc>
                  <a:txBody>
                    <a:bodyPr/>
                    <a:lstStyle/>
                    <a:p>
                      <a:r>
                        <a:rPr lang="en-US" sz="2400" dirty="0"/>
                        <a:t>Li et al.</a:t>
                      </a:r>
                    </a:p>
                  </a:txBody>
                  <a:tcPr/>
                </a:tc>
                <a:tc>
                  <a:txBody>
                    <a:bodyPr/>
                    <a:lstStyle/>
                    <a:p>
                      <a:r>
                        <a:rPr lang="en-US" sz="2400" dirty="0"/>
                        <a:t>6.092 s</a:t>
                      </a:r>
                    </a:p>
                  </a:txBody>
                  <a:tcPr/>
                </a:tc>
                <a:tc>
                  <a:txBody>
                    <a:bodyPr/>
                    <a:lstStyle/>
                    <a:p>
                      <a:r>
                        <a:rPr lang="en-US" sz="2400" dirty="0"/>
                        <a:t>39221</a:t>
                      </a:r>
                    </a:p>
                  </a:txBody>
                  <a:tcPr/>
                </a:tc>
                <a:extLst>
                  <a:ext uri="{0D108BD9-81ED-4DB2-BD59-A6C34878D82A}">
                    <a16:rowId xmlns:a16="http://schemas.microsoft.com/office/drawing/2014/main" val="2658018919"/>
                  </a:ext>
                </a:extLst>
              </a:tr>
            </a:tbl>
          </a:graphicData>
        </a:graphic>
      </p:graphicFrame>
    </p:spTree>
    <p:extLst>
      <p:ext uri="{BB962C8B-B14F-4D97-AF65-F5344CB8AC3E}">
        <p14:creationId xmlns:p14="http://schemas.microsoft.com/office/powerpoint/2010/main" val="4289801926"/>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85A75-9A30-71BA-7EC9-50EC9369CFCB}"/>
              </a:ext>
            </a:extLst>
          </p:cNvPr>
          <p:cNvSpPr>
            <a:spLocks noGrp="1"/>
          </p:cNvSpPr>
          <p:nvPr>
            <p:ph type="title"/>
          </p:nvPr>
        </p:nvSpPr>
        <p:spPr/>
        <p:txBody>
          <a:bodyPr/>
          <a:lstStyle/>
          <a:p>
            <a:r>
              <a:rPr lang="en-US">
                <a:ea typeface="Calibri Light"/>
                <a:cs typeface="Calibri Light"/>
              </a:rPr>
              <a:t>Results – Comparison with Desai et al.</a:t>
            </a:r>
            <a:endParaRPr lang="en-US"/>
          </a:p>
        </p:txBody>
      </p:sp>
      <p:sp>
        <p:nvSpPr>
          <p:cNvPr id="3" name="Content Placeholder 2">
            <a:extLst>
              <a:ext uri="{FF2B5EF4-FFF2-40B4-BE49-F238E27FC236}">
                <a16:creationId xmlns:a16="http://schemas.microsoft.com/office/drawing/2014/main" id="{C8C563C3-85EB-79D6-8EC0-FE2C03445A71}"/>
              </a:ext>
            </a:extLst>
          </p:cNvPr>
          <p:cNvSpPr>
            <a:spLocks noGrp="1"/>
          </p:cNvSpPr>
          <p:nvPr>
            <p:ph idx="1"/>
          </p:nvPr>
        </p:nvSpPr>
        <p:spPr/>
        <p:txBody>
          <a:bodyPr vert="horz" lIns="68580" tIns="34290" rIns="68580" bIns="34290" rtlCol="0" anchor="t">
            <a:normAutofit/>
          </a:bodyPr>
          <a:lstStyle/>
          <a:p>
            <a:r>
              <a:rPr lang="en-US">
                <a:ea typeface="Calibri"/>
                <a:cs typeface="Calibri"/>
              </a:rPr>
              <a:t>We used two Raspberry Pi 4's (as done in their work) to compare with Desai et al.</a:t>
            </a:r>
          </a:p>
          <a:p>
            <a:r>
              <a:rPr lang="en-US">
                <a:ea typeface="Calibri"/>
                <a:cs typeface="Calibri"/>
              </a:rPr>
              <a:t>Speed comparisons were similar when Desai et al's algorithim was using a matrix size of 96 and a secret share size of 64 bits. </a:t>
            </a:r>
          </a:p>
          <a:p>
            <a:r>
              <a:rPr lang="en-US">
                <a:ea typeface="Calibri"/>
                <a:cs typeface="Calibri"/>
              </a:rPr>
              <a:t>This means our approach is similar in speed but relatively unlimited in x-y plane and resolution to Desai's approach when using a matrix size of 96.</a:t>
            </a:r>
          </a:p>
          <a:p>
            <a:r>
              <a:rPr lang="en-US">
                <a:ea typeface="Calibri"/>
                <a:cs typeface="Calibri"/>
              </a:rPr>
              <a:t>Desai's approach scales with matrix size, slowing down considerably when x-y plane or resolution grow.</a:t>
            </a:r>
          </a:p>
        </p:txBody>
      </p:sp>
      <p:sp>
        <p:nvSpPr>
          <p:cNvPr id="4" name="Footer Placeholder 3">
            <a:extLst>
              <a:ext uri="{FF2B5EF4-FFF2-40B4-BE49-F238E27FC236}">
                <a16:creationId xmlns:a16="http://schemas.microsoft.com/office/drawing/2014/main" id="{4110759D-DF67-4C43-14A4-24FF49A842FD}"/>
              </a:ext>
            </a:extLst>
          </p:cNvPr>
          <p:cNvSpPr>
            <a:spLocks noGrp="1"/>
          </p:cNvSpPr>
          <p:nvPr>
            <p:ph type="ftr" sz="quarter" idx="3"/>
          </p:nvPr>
        </p:nvSpPr>
        <p:spPr/>
        <p:txBody>
          <a:bodyPr/>
          <a:lstStyle/>
          <a:p>
            <a:pPr>
              <a:defRPr/>
            </a:pPr>
            <a:r>
              <a:rPr lang="en-US"/>
              <a:t>IEEE LCN 2024 Caen, France                                             </a:t>
            </a:r>
            <a:endParaRPr lang="en-US" sz="1200">
              <a:latin typeface="Times New Roman" charset="0"/>
            </a:endParaRPr>
          </a:p>
        </p:txBody>
      </p:sp>
      <p:sp>
        <p:nvSpPr>
          <p:cNvPr id="5" name="Slide Number Placeholder 4">
            <a:extLst>
              <a:ext uri="{FF2B5EF4-FFF2-40B4-BE49-F238E27FC236}">
                <a16:creationId xmlns:a16="http://schemas.microsoft.com/office/drawing/2014/main" id="{F719D83C-0B94-EA22-1073-272BAD61B2F7}"/>
              </a:ext>
            </a:extLst>
          </p:cNvPr>
          <p:cNvSpPr>
            <a:spLocks noGrp="1"/>
          </p:cNvSpPr>
          <p:nvPr>
            <p:ph type="sldNum" sz="quarter" idx="4"/>
          </p:nvPr>
        </p:nvSpPr>
        <p:spPr/>
        <p:txBody>
          <a:bodyPr/>
          <a:lstStyle/>
          <a:p>
            <a:fld id="{583B8791-2079-8941-B242-B1AD4D124D32}" type="slidenum">
              <a:rPr lang="en-US" altLang="en-US" smtClean="0"/>
              <a:pPr/>
              <a:t>11</a:t>
            </a:fld>
            <a:endParaRPr lang="en-US" altLang="en-US"/>
          </a:p>
        </p:txBody>
      </p:sp>
    </p:spTree>
    <p:extLst>
      <p:ext uri="{BB962C8B-B14F-4D97-AF65-F5344CB8AC3E}">
        <p14:creationId xmlns:p14="http://schemas.microsoft.com/office/powerpoint/2010/main" val="1191594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624C4-FB9D-ABDB-2141-D11825F82A9B}"/>
              </a:ext>
            </a:extLst>
          </p:cNvPr>
          <p:cNvSpPr>
            <a:spLocks noGrp="1"/>
          </p:cNvSpPr>
          <p:nvPr>
            <p:ph type="title"/>
          </p:nvPr>
        </p:nvSpPr>
        <p:spPr/>
        <p:txBody>
          <a:bodyPr vert="horz" lIns="68580" tIns="34290" rIns="68580" bIns="34290" rtlCol="0" anchor="ctr">
            <a:normAutofit/>
          </a:bodyPr>
          <a:lstStyle/>
          <a:p>
            <a:r>
              <a:rPr lang="en-US" sz="3600" kern="1200">
                <a:solidFill>
                  <a:schemeClr val="tx1"/>
                </a:solidFill>
                <a:latin typeface="+mj-lt"/>
                <a:ea typeface="+mj-ea"/>
                <a:cs typeface="+mj-cs"/>
              </a:rPr>
              <a:t>Conclusion</a:t>
            </a:r>
          </a:p>
        </p:txBody>
      </p:sp>
      <p:sp>
        <p:nvSpPr>
          <p:cNvPr id="6" name="Content Placeholder 2">
            <a:extLst>
              <a:ext uri="{FF2B5EF4-FFF2-40B4-BE49-F238E27FC236}">
                <a16:creationId xmlns:a16="http://schemas.microsoft.com/office/drawing/2014/main" id="{D4EC7415-2745-7729-0B91-74B21CE725B9}"/>
              </a:ext>
            </a:extLst>
          </p:cNvPr>
          <p:cNvSpPr>
            <a:spLocks noGrp="1"/>
          </p:cNvSpPr>
          <p:nvPr>
            <p:ph idx="1"/>
          </p:nvPr>
        </p:nvSpPr>
        <p:spPr/>
        <p:txBody>
          <a:bodyPr vert="horz" lIns="68580" tIns="34290" rIns="68580" bIns="34290" rtlCol="0" anchor="t">
            <a:normAutofit/>
          </a:bodyPr>
          <a:lstStyle/>
          <a:p>
            <a:r>
              <a:rPr lang="en-US" dirty="0">
                <a:ea typeface="ＭＳ Ｐゴシック"/>
              </a:rPr>
              <a:t>Our method demonstrates the ability to detect intersections in paths defined by line segments that are homomorphically encrypted in a secure way.</a:t>
            </a:r>
            <a:endParaRPr lang="en-US" dirty="0">
              <a:ea typeface="ＭＳ Ｐゴシック"/>
              <a:cs typeface="Calibri"/>
            </a:endParaRPr>
          </a:p>
          <a:p>
            <a:r>
              <a:rPr lang="en-US" dirty="0">
                <a:ea typeface="Calibri"/>
                <a:cs typeface="Calibri"/>
              </a:rPr>
              <a:t>Time complexity is O(</a:t>
            </a:r>
            <a:r>
              <a:rPr lang="en-US" dirty="0" err="1">
                <a:ea typeface="Calibri"/>
                <a:cs typeface="Calibri"/>
              </a:rPr>
              <a:t>mn</a:t>
            </a:r>
            <a:r>
              <a:rPr lang="en-US" dirty="0">
                <a:ea typeface="Calibri"/>
                <a:cs typeface="Calibri"/>
              </a:rPr>
              <a:t>), scaling linearly as a single path grows but experiences polynomial growth as both paths expand.</a:t>
            </a:r>
          </a:p>
          <a:p>
            <a:r>
              <a:rPr lang="en-US" dirty="0">
                <a:ea typeface="Calibri"/>
                <a:cs typeface="Calibri"/>
              </a:rPr>
              <a:t>Work is as fast or faster than other totally accurate approaches, with significant advantages in scalability.</a:t>
            </a:r>
          </a:p>
          <a:p>
            <a:r>
              <a:rPr lang="en-US" dirty="0">
                <a:ea typeface="Calibri"/>
                <a:cs typeface="Calibri"/>
              </a:rPr>
              <a:t>Future work on parallelizing the computations on a drone that has multiple CPU cores could cut computation time down significantly.</a:t>
            </a:r>
          </a:p>
          <a:p>
            <a:endParaRPr lang="en-US" sz="1800" dirty="0">
              <a:ea typeface="Calibri"/>
              <a:cs typeface="Calibri"/>
            </a:endParaRPr>
          </a:p>
          <a:p>
            <a:pPr marL="0" indent="0">
              <a:buNone/>
            </a:pPr>
            <a:endParaRPr lang="en-US" sz="1800" dirty="0">
              <a:ea typeface="Calibri"/>
              <a:cs typeface="Calibri"/>
            </a:endParaRPr>
          </a:p>
        </p:txBody>
      </p:sp>
      <p:sp>
        <p:nvSpPr>
          <p:cNvPr id="3" name="Footer Placeholder 2">
            <a:extLst>
              <a:ext uri="{FF2B5EF4-FFF2-40B4-BE49-F238E27FC236}">
                <a16:creationId xmlns:a16="http://schemas.microsoft.com/office/drawing/2014/main" id="{D10091F6-661B-D3AA-0665-AC029116F179}"/>
              </a:ext>
            </a:extLst>
          </p:cNvPr>
          <p:cNvSpPr>
            <a:spLocks noGrp="1"/>
          </p:cNvSpPr>
          <p:nvPr>
            <p:ph type="ftr" sz="quarter" idx="3"/>
          </p:nvPr>
        </p:nvSpPr>
        <p:spPr/>
        <p:txBody>
          <a:bodyPr/>
          <a:lstStyle/>
          <a:p>
            <a:pPr>
              <a:defRPr/>
            </a:pPr>
            <a:r>
              <a:rPr lang="en-US"/>
              <a:t>IEEE LCN 2024 Caen, France                                             </a:t>
            </a:r>
            <a:endParaRPr lang="en-US" sz="1200">
              <a:latin typeface="Times New Roman" charset="0"/>
            </a:endParaRPr>
          </a:p>
        </p:txBody>
      </p:sp>
      <p:sp>
        <p:nvSpPr>
          <p:cNvPr id="4" name="Slide Number Placeholder 3">
            <a:extLst>
              <a:ext uri="{FF2B5EF4-FFF2-40B4-BE49-F238E27FC236}">
                <a16:creationId xmlns:a16="http://schemas.microsoft.com/office/drawing/2014/main" id="{84CFA09D-6837-4E79-B70D-B2B2A0BBAD70}"/>
              </a:ext>
            </a:extLst>
          </p:cNvPr>
          <p:cNvSpPr>
            <a:spLocks noGrp="1"/>
          </p:cNvSpPr>
          <p:nvPr>
            <p:ph type="sldNum" sz="quarter" idx="4"/>
          </p:nvPr>
        </p:nvSpPr>
        <p:spPr/>
        <p:txBody>
          <a:bodyPr/>
          <a:lstStyle/>
          <a:p>
            <a:fld id="{583B8791-2079-8941-B242-B1AD4D124D32}" type="slidenum">
              <a:rPr lang="en-US" altLang="en-US" smtClean="0"/>
              <a:pPr/>
              <a:t>12</a:t>
            </a:fld>
            <a:endParaRPr lang="en-US" altLang="en-US"/>
          </a:p>
        </p:txBody>
      </p:sp>
    </p:spTree>
    <p:extLst>
      <p:ext uri="{BB962C8B-B14F-4D97-AF65-F5344CB8AC3E}">
        <p14:creationId xmlns:p14="http://schemas.microsoft.com/office/powerpoint/2010/main" val="220952143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CAC8-CF48-700F-9C59-7C26D710D35E}"/>
              </a:ext>
            </a:extLst>
          </p:cNvPr>
          <p:cNvSpPr>
            <a:spLocks noGrp="1"/>
          </p:cNvSpPr>
          <p:nvPr>
            <p:ph type="title"/>
          </p:nvPr>
        </p:nvSpPr>
        <p:spPr/>
        <p:txBody>
          <a:bodyPr/>
          <a:lstStyle/>
          <a:p>
            <a:r>
              <a:rPr lang="en-US">
                <a:ea typeface="Calibri Light"/>
                <a:cs typeface="Calibri Light"/>
              </a:rPr>
              <a:t>Acknowledgements</a:t>
            </a:r>
            <a:endParaRPr lang="en-US"/>
          </a:p>
        </p:txBody>
      </p:sp>
      <p:sp>
        <p:nvSpPr>
          <p:cNvPr id="3" name="Content Placeholder 2">
            <a:extLst>
              <a:ext uri="{FF2B5EF4-FFF2-40B4-BE49-F238E27FC236}">
                <a16:creationId xmlns:a16="http://schemas.microsoft.com/office/drawing/2014/main" id="{6F6C71E5-3652-1DDB-51BB-945A8E0C4F32}"/>
              </a:ext>
            </a:extLst>
          </p:cNvPr>
          <p:cNvSpPr>
            <a:spLocks noGrp="1"/>
          </p:cNvSpPr>
          <p:nvPr>
            <p:ph idx="1"/>
          </p:nvPr>
        </p:nvSpPr>
        <p:spPr/>
        <p:txBody>
          <a:bodyPr vert="horz" lIns="68580" tIns="34290" rIns="68580" bIns="34290" rtlCol="0" anchor="t">
            <a:normAutofit/>
          </a:bodyPr>
          <a:lstStyle/>
          <a:p>
            <a:r>
              <a:rPr lang="en-US" dirty="0">
                <a:ea typeface="Calibri"/>
                <a:cs typeface="Calibri"/>
              </a:rPr>
              <a:t>This work was supported by the Griffis Institute (Award Number SA10012022020481). The content of this paper is solely the responsibility of the authors and does not necessarily represent the official views of the sponsor. </a:t>
            </a:r>
          </a:p>
          <a:p>
            <a:r>
              <a:rPr lang="en-US" dirty="0">
                <a:ea typeface="Calibri"/>
                <a:cs typeface="Calibri"/>
              </a:rPr>
              <a:t>We thank Alfredo Bayuelo for this assistance in comparing our work with the work of Li et al.</a:t>
            </a:r>
          </a:p>
          <a:p>
            <a:r>
              <a:rPr lang="en-US" dirty="0">
                <a:ea typeface="Calibri"/>
                <a:cs typeface="Calibri"/>
              </a:rPr>
              <a:t>Andrew Quijano is open to collaborate on any research projects interested in making use of the Homomorphic Encryption library.</a:t>
            </a:r>
          </a:p>
        </p:txBody>
      </p:sp>
      <p:sp>
        <p:nvSpPr>
          <p:cNvPr id="4" name="Footer Placeholder 3">
            <a:extLst>
              <a:ext uri="{FF2B5EF4-FFF2-40B4-BE49-F238E27FC236}">
                <a16:creationId xmlns:a16="http://schemas.microsoft.com/office/drawing/2014/main" id="{9C152CEF-2E83-D86A-BB46-EA68C48E96E0}"/>
              </a:ext>
            </a:extLst>
          </p:cNvPr>
          <p:cNvSpPr>
            <a:spLocks noGrp="1"/>
          </p:cNvSpPr>
          <p:nvPr>
            <p:ph type="ftr" sz="quarter" idx="3"/>
          </p:nvPr>
        </p:nvSpPr>
        <p:spPr/>
        <p:txBody>
          <a:bodyPr/>
          <a:lstStyle/>
          <a:p>
            <a:pPr>
              <a:defRPr/>
            </a:pPr>
            <a:r>
              <a:rPr lang="en-US"/>
              <a:t>IEEE LCN 2024 Caen, France                                             </a:t>
            </a:r>
            <a:endParaRPr lang="en-US" sz="1200">
              <a:latin typeface="Times New Roman" charset="0"/>
            </a:endParaRPr>
          </a:p>
        </p:txBody>
      </p:sp>
      <p:sp>
        <p:nvSpPr>
          <p:cNvPr id="5" name="Slide Number Placeholder 4">
            <a:extLst>
              <a:ext uri="{FF2B5EF4-FFF2-40B4-BE49-F238E27FC236}">
                <a16:creationId xmlns:a16="http://schemas.microsoft.com/office/drawing/2014/main" id="{B7DFB283-CCD9-94E1-6F6C-C9F9352D6F67}"/>
              </a:ext>
            </a:extLst>
          </p:cNvPr>
          <p:cNvSpPr>
            <a:spLocks noGrp="1"/>
          </p:cNvSpPr>
          <p:nvPr>
            <p:ph type="sldNum" sz="quarter" idx="4"/>
          </p:nvPr>
        </p:nvSpPr>
        <p:spPr/>
        <p:txBody>
          <a:bodyPr/>
          <a:lstStyle/>
          <a:p>
            <a:fld id="{583B8791-2079-8941-B242-B1AD4D124D32}" type="slidenum">
              <a:rPr lang="en-US" altLang="en-US" smtClean="0"/>
              <a:pPr/>
              <a:t>13</a:t>
            </a:fld>
            <a:endParaRPr lang="en-US" altLang="en-US"/>
          </a:p>
        </p:txBody>
      </p:sp>
    </p:spTree>
    <p:extLst>
      <p:ext uri="{BB962C8B-B14F-4D97-AF65-F5344CB8AC3E}">
        <p14:creationId xmlns:p14="http://schemas.microsoft.com/office/powerpoint/2010/main" val="2244992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2E808-FF06-9BA2-F042-AE8A980DEC39}"/>
              </a:ext>
            </a:extLst>
          </p:cNvPr>
          <p:cNvSpPr>
            <a:spLocks noGrp="1"/>
          </p:cNvSpPr>
          <p:nvPr>
            <p:ph type="title"/>
          </p:nvPr>
        </p:nvSpPr>
        <p:spPr/>
        <p:txBody>
          <a:bodyPr anchor="ctr">
            <a:normAutofit/>
          </a:bodyPr>
          <a:lstStyle/>
          <a:p>
            <a:r>
              <a:rPr lang="en-US" sz="3600" dirty="0"/>
              <a:t>Introduction</a:t>
            </a:r>
          </a:p>
        </p:txBody>
      </p:sp>
      <p:sp>
        <p:nvSpPr>
          <p:cNvPr id="6" name="Content Placeholder 5">
            <a:extLst>
              <a:ext uri="{FF2B5EF4-FFF2-40B4-BE49-F238E27FC236}">
                <a16:creationId xmlns:a16="http://schemas.microsoft.com/office/drawing/2014/main" id="{C4D1EEE4-08A9-A8E7-EB18-BE59DE748D0F}"/>
              </a:ext>
            </a:extLst>
          </p:cNvPr>
          <p:cNvSpPr>
            <a:spLocks noGrp="1"/>
          </p:cNvSpPr>
          <p:nvPr>
            <p:ph idx="1"/>
          </p:nvPr>
        </p:nvSpPr>
        <p:spPr>
          <a:xfrm>
            <a:off x="502674" y="4070708"/>
            <a:ext cx="8062452" cy="1946634"/>
          </a:xfrm>
        </p:spPr>
        <p:txBody>
          <a:bodyPr vert="horz" lIns="68580" tIns="34290" rIns="68580" bIns="34290" rtlCol="0" anchor="t">
            <a:normAutofit/>
          </a:bodyPr>
          <a:lstStyle/>
          <a:p>
            <a:r>
              <a:rPr lang="en-US" sz="1800" dirty="0">
                <a:ea typeface="+mn-lt"/>
                <a:cs typeface="+mn-lt"/>
              </a:rPr>
              <a:t>Problem Statement: Companies want to avoid drone collision without the exchanging detailed flight paths that would compromise privacy and security in many cases that may involve sensitive information.</a:t>
            </a:r>
            <a:endParaRPr lang="en-US" sz="1800" dirty="0"/>
          </a:p>
          <a:p>
            <a:pPr lvl="1">
              <a:buFont typeface="Courier New" panose="020B0604020202020204" pitchFamily="34" charset="0"/>
              <a:buChar char="o"/>
            </a:pPr>
            <a:r>
              <a:rPr lang="en-US" sz="1600" dirty="0">
                <a:ea typeface="ＭＳ Ｐゴシック"/>
                <a:cs typeface="Calibri" panose="020F0502020204030204"/>
              </a:rPr>
              <a:t>Online retailers – i.e., customers' personal information, such as addresses</a:t>
            </a:r>
          </a:p>
          <a:p>
            <a:pPr lvl="1">
              <a:buFont typeface="Courier New" panose="020B0604020202020204" pitchFamily="34" charset="0"/>
              <a:buChar char="o"/>
            </a:pPr>
            <a:r>
              <a:rPr lang="en-US" sz="1600" dirty="0">
                <a:ea typeface="ＭＳ Ｐゴシック"/>
                <a:cs typeface="Calibri" panose="020F0502020204030204"/>
              </a:rPr>
              <a:t>Government agencies – i.e., the location of a surveillance target or confidential mission</a:t>
            </a:r>
          </a:p>
          <a:p>
            <a:pPr marL="0" indent="0">
              <a:buNone/>
            </a:pPr>
            <a:endParaRPr lang="en-US" sz="1800" dirty="0">
              <a:ea typeface="ＭＳ Ｐゴシック"/>
              <a:cs typeface="Calibri" panose="020F0502020204030204"/>
            </a:endParaRPr>
          </a:p>
        </p:txBody>
      </p:sp>
      <p:sp>
        <p:nvSpPr>
          <p:cNvPr id="3" name="Footer Placeholder 2">
            <a:extLst>
              <a:ext uri="{FF2B5EF4-FFF2-40B4-BE49-F238E27FC236}">
                <a16:creationId xmlns:a16="http://schemas.microsoft.com/office/drawing/2014/main" id="{D1752286-5B19-02BF-612C-4150208CCB4D}"/>
              </a:ext>
            </a:extLst>
          </p:cNvPr>
          <p:cNvSpPr>
            <a:spLocks noGrp="1"/>
          </p:cNvSpPr>
          <p:nvPr>
            <p:ph type="ftr" sz="quarter" idx="3"/>
          </p:nvPr>
        </p:nvSpPr>
        <p:spPr/>
        <p:txBody>
          <a:bodyPr/>
          <a:lstStyle/>
          <a:p>
            <a:pPr>
              <a:defRPr/>
            </a:pPr>
            <a:r>
              <a:rPr lang="en-US"/>
              <a:t>IEEE LCN 2024 Caen, France                                             </a:t>
            </a:r>
            <a:endParaRPr lang="en-US" sz="1200">
              <a:latin typeface="Times New Roman" charset="0"/>
            </a:endParaRPr>
          </a:p>
        </p:txBody>
      </p:sp>
      <p:sp>
        <p:nvSpPr>
          <p:cNvPr id="4" name="Slide Number Placeholder 3">
            <a:extLst>
              <a:ext uri="{FF2B5EF4-FFF2-40B4-BE49-F238E27FC236}">
                <a16:creationId xmlns:a16="http://schemas.microsoft.com/office/drawing/2014/main" id="{83585EE6-660B-0CD8-CABE-F65710B865CA}"/>
              </a:ext>
            </a:extLst>
          </p:cNvPr>
          <p:cNvSpPr>
            <a:spLocks noGrp="1"/>
          </p:cNvSpPr>
          <p:nvPr>
            <p:ph type="sldNum" sz="quarter" idx="4"/>
          </p:nvPr>
        </p:nvSpPr>
        <p:spPr/>
        <p:txBody>
          <a:bodyPr/>
          <a:lstStyle/>
          <a:p>
            <a:fld id="{583B8791-2079-8941-B242-B1AD4D124D32}" type="slidenum">
              <a:rPr lang="en-US" altLang="en-US" smtClean="0"/>
              <a:pPr/>
              <a:t>2</a:t>
            </a:fld>
            <a:endParaRPr lang="en-US" altLang="en-US"/>
          </a:p>
        </p:txBody>
      </p:sp>
      <p:pic>
        <p:nvPicPr>
          <p:cNvPr id="7" name="Picture 6" descr="A drone flying with a package in the air&#10;&#10;Description automatically generated">
            <a:extLst>
              <a:ext uri="{FF2B5EF4-FFF2-40B4-BE49-F238E27FC236}">
                <a16:creationId xmlns:a16="http://schemas.microsoft.com/office/drawing/2014/main" id="{61237934-A08E-F51B-7909-E133E043C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9644" y="768709"/>
            <a:ext cx="4449680" cy="3198607"/>
          </a:xfrm>
          <a:prstGeom prst="rect">
            <a:avLst/>
          </a:prstGeom>
        </p:spPr>
      </p:pic>
      <p:sp>
        <p:nvSpPr>
          <p:cNvPr id="8" name="Content Placeholder 5">
            <a:extLst>
              <a:ext uri="{FF2B5EF4-FFF2-40B4-BE49-F238E27FC236}">
                <a16:creationId xmlns:a16="http://schemas.microsoft.com/office/drawing/2014/main" id="{A9E59CD6-0D60-DA90-0106-F9C96D0C68FF}"/>
              </a:ext>
            </a:extLst>
          </p:cNvPr>
          <p:cNvSpPr txBox="1">
            <a:spLocks/>
          </p:cNvSpPr>
          <p:nvPr/>
        </p:nvSpPr>
        <p:spPr bwMode="auto">
          <a:xfrm>
            <a:off x="304800" y="714631"/>
            <a:ext cx="3711677" cy="31986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rmAutofit lnSpcReduction="10000"/>
          </a:bodyPr>
          <a:lstStyle>
            <a:lvl1pPr marL="342900" indent="-342900" algn="l" rtl="0" eaLnBrk="0" fontAlgn="base" hangingPunct="0">
              <a:spcBef>
                <a:spcPct val="20000"/>
              </a:spcBef>
              <a:spcAft>
                <a:spcPct val="0"/>
              </a:spcAft>
              <a:buClr>
                <a:schemeClr val="accent2"/>
              </a:buClr>
              <a:buFont typeface="Wingdings" pitchFamily="2" charset="2"/>
              <a:buChar char="q"/>
              <a:defRPr sz="2400" b="1">
                <a:solidFill>
                  <a:srgbClr val="33339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Wingdings" pitchFamily="2" charset="2"/>
              <a:buChar char="Ø"/>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Wingdings" pitchFamily="2" charset="2"/>
              <a:buChar char="ü"/>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0"/>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r>
              <a:rPr lang="en-US" sz="1800" kern="0" dirty="0">
                <a:ea typeface="+mn-lt"/>
                <a:cs typeface="+mn-lt"/>
              </a:rPr>
              <a:t>With rapid increase of drone technology in various industries, ensuring collision avoidance is paramount to guarantee safety and efficiency. </a:t>
            </a:r>
            <a:endParaRPr lang="en-US" sz="1800" kern="0" dirty="0"/>
          </a:p>
          <a:p>
            <a:pPr lvl="1">
              <a:buFont typeface="Courier New" pitchFamily="2" charset="2"/>
              <a:buChar char="o"/>
            </a:pPr>
            <a:r>
              <a:rPr lang="en-US" sz="1600" kern="0" dirty="0">
                <a:ea typeface="+mn-lt"/>
                <a:cs typeface="+mn-lt"/>
              </a:rPr>
              <a:t>Drone traffic is increasing in areas like package delivery and search and rescue.</a:t>
            </a:r>
          </a:p>
          <a:p>
            <a:pPr lvl="1">
              <a:buFont typeface="Courier New" pitchFamily="2" charset="2"/>
              <a:buChar char="o"/>
            </a:pPr>
            <a:r>
              <a:rPr lang="en-US" sz="1600" kern="0" dirty="0">
                <a:ea typeface="+mn-lt"/>
                <a:cs typeface="+mn-lt"/>
              </a:rPr>
              <a:t>In the case of package delivery, multiple different companies may be operating in a geographic area. </a:t>
            </a:r>
            <a:endParaRPr lang="en-US" sz="1400" kern="0" dirty="0">
              <a:solidFill>
                <a:srgbClr val="000000"/>
              </a:solidFill>
              <a:ea typeface="+mn-lt"/>
              <a:cs typeface="+mn-lt"/>
            </a:endParaRPr>
          </a:p>
        </p:txBody>
      </p:sp>
    </p:spTree>
    <p:extLst>
      <p:ext uri="{BB962C8B-B14F-4D97-AF65-F5344CB8AC3E}">
        <p14:creationId xmlns:p14="http://schemas.microsoft.com/office/powerpoint/2010/main" val="281339932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D323-8E20-2591-DE33-E44F3A244ED4}"/>
              </a:ext>
            </a:extLst>
          </p:cNvPr>
          <p:cNvSpPr>
            <a:spLocks noGrp="1"/>
          </p:cNvSpPr>
          <p:nvPr>
            <p:ph type="title"/>
          </p:nvPr>
        </p:nvSpPr>
        <p:spPr/>
        <p:txBody>
          <a:bodyPr anchor="ctr">
            <a:normAutofit/>
          </a:bodyPr>
          <a:lstStyle/>
          <a:p>
            <a:r>
              <a:rPr lang="en-US">
                <a:ea typeface="ＭＳ Ｐゴシック"/>
              </a:rPr>
              <a:t>Background</a:t>
            </a:r>
            <a:endParaRPr lang="en-US" sz="3600"/>
          </a:p>
        </p:txBody>
      </p:sp>
      <p:sp>
        <p:nvSpPr>
          <p:cNvPr id="3" name="Content Placeholder 2">
            <a:extLst>
              <a:ext uri="{FF2B5EF4-FFF2-40B4-BE49-F238E27FC236}">
                <a16:creationId xmlns:a16="http://schemas.microsoft.com/office/drawing/2014/main" id="{B4C132F9-42EB-1462-A9AD-86AF2C0AFA5F}"/>
              </a:ext>
            </a:extLst>
          </p:cNvPr>
          <p:cNvSpPr>
            <a:spLocks noGrp="1"/>
          </p:cNvSpPr>
          <p:nvPr>
            <p:ph idx="1"/>
          </p:nvPr>
        </p:nvSpPr>
        <p:spPr>
          <a:xfrm>
            <a:off x="588368" y="878301"/>
            <a:ext cx="8356426" cy="4694981"/>
          </a:xfrm>
        </p:spPr>
        <p:txBody>
          <a:bodyPr vert="horz" wrap="square" lIns="68580" tIns="34290" rIns="68580" bIns="34290" numCol="1" rtlCol="0" anchor="t" anchorCtr="0" compatLnSpc="1">
            <a:prstTxWarp prst="textNoShape">
              <a:avLst/>
            </a:prstTxWarp>
            <a:noAutofit/>
          </a:bodyPr>
          <a:lstStyle/>
          <a:p>
            <a:r>
              <a:rPr lang="en-US" sz="2000" dirty="0">
                <a:ea typeface="Calibri"/>
                <a:cs typeface="Calibri"/>
              </a:rPr>
              <a:t>Partially homomorphic cryptosystems securely add, subtract, multiply, divide, and compare numbers </a:t>
            </a:r>
            <a:r>
              <a:rPr lang="en-US" sz="2000" u="sng" dirty="0">
                <a:ea typeface="Calibri"/>
                <a:cs typeface="Calibri"/>
              </a:rPr>
              <a:t>without decryption</a:t>
            </a:r>
            <a:r>
              <a:rPr lang="en-US" sz="2000" dirty="0">
                <a:ea typeface="Calibri"/>
                <a:cs typeface="Calibri"/>
              </a:rPr>
              <a:t>. </a:t>
            </a:r>
          </a:p>
          <a:p>
            <a:r>
              <a:rPr lang="en-US" sz="2000" dirty="0">
                <a:ea typeface="Calibri"/>
                <a:cs typeface="Calibri"/>
              </a:rPr>
              <a:t>Paillier natively supports ONLY addition and subtraction of two ciphertexts by multiplying them, </a:t>
            </a:r>
            <a:r>
              <a:rPr lang="en-US" sz="2000" dirty="0">
                <a:ea typeface="+mn-lt"/>
                <a:cs typeface="+mn-lt"/>
              </a:rPr>
              <a:t>[x] [y] = [ x + y ], </a:t>
            </a:r>
            <a:r>
              <a:rPr lang="en-US" sz="2000" dirty="0">
                <a:ea typeface="Calibri"/>
                <a:cs typeface="Calibri"/>
              </a:rPr>
              <a:t>where the brackets denote encryption</a:t>
            </a:r>
          </a:p>
          <a:p>
            <a:r>
              <a:rPr lang="en-US" sz="2000" dirty="0">
                <a:ea typeface="Calibri"/>
                <a:cs typeface="Calibri"/>
              </a:rPr>
              <a:t>To multiply two Paillier ciphertexts, we utilize a two-party protocol – x and y are encrypted operands while a and b are plaintext noise Alice introduces to preserve privacy.</a:t>
            </a:r>
          </a:p>
          <a:p>
            <a:pPr marL="0" indent="0">
              <a:buNone/>
            </a:pPr>
            <a:r>
              <a:rPr lang="en-US" sz="2000" dirty="0">
                <a:ea typeface="+mn-lt"/>
                <a:cs typeface="+mn-lt"/>
              </a:rPr>
              <a:t> ([x] + a)([y] + b) = </a:t>
            </a:r>
            <a:r>
              <a:rPr lang="en-US" sz="2000" dirty="0" err="1">
                <a:ea typeface="+mn-lt"/>
                <a:cs typeface="+mn-lt"/>
              </a:rPr>
              <a:t>xy</a:t>
            </a:r>
            <a:r>
              <a:rPr lang="en-US" sz="2000" dirty="0">
                <a:ea typeface="+mn-lt"/>
                <a:cs typeface="+mn-lt"/>
              </a:rPr>
              <a:t> + </a:t>
            </a:r>
            <a:r>
              <a:rPr lang="en-US" sz="2000" dirty="0" err="1">
                <a:ea typeface="+mn-lt"/>
                <a:cs typeface="+mn-lt"/>
              </a:rPr>
              <a:t>xb</a:t>
            </a:r>
            <a:r>
              <a:rPr lang="en-US" sz="2000" dirty="0">
                <a:ea typeface="+mn-lt"/>
                <a:cs typeface="+mn-lt"/>
              </a:rPr>
              <a:t> + </a:t>
            </a:r>
            <a:r>
              <a:rPr lang="en-US" sz="2000" dirty="0" err="1">
                <a:ea typeface="+mn-lt"/>
                <a:cs typeface="+mn-lt"/>
              </a:rPr>
              <a:t>ya</a:t>
            </a:r>
            <a:r>
              <a:rPr lang="en-US" sz="2000" dirty="0">
                <a:ea typeface="+mn-lt"/>
                <a:cs typeface="+mn-lt"/>
              </a:rPr>
              <a:t> + ab</a:t>
            </a:r>
            <a:endParaRPr lang="en-US" sz="2000" dirty="0">
              <a:ea typeface="Calibri"/>
              <a:cs typeface="Calibri"/>
            </a:endParaRPr>
          </a:p>
          <a:p>
            <a:pPr marL="0" indent="0">
              <a:buNone/>
            </a:pPr>
            <a:r>
              <a:rPr lang="en-US" sz="2000" dirty="0">
                <a:ea typeface="+mn-lt"/>
                <a:cs typeface="+mn-lt"/>
              </a:rPr>
              <a:t> </a:t>
            </a:r>
            <a:r>
              <a:rPr lang="en-US" sz="2000" dirty="0" err="1">
                <a:ea typeface="+mn-lt"/>
                <a:cs typeface="+mn-lt"/>
              </a:rPr>
              <a:t>xy</a:t>
            </a:r>
            <a:r>
              <a:rPr lang="en-US" sz="2000" dirty="0">
                <a:ea typeface="+mn-lt"/>
                <a:cs typeface="+mn-lt"/>
              </a:rPr>
              <a:t> = ([x] + a)([y] + b) - </a:t>
            </a:r>
            <a:r>
              <a:rPr lang="en-US" sz="2000" dirty="0" err="1">
                <a:ea typeface="+mn-lt"/>
                <a:cs typeface="+mn-lt"/>
              </a:rPr>
              <a:t>xb</a:t>
            </a:r>
            <a:r>
              <a:rPr lang="en-US" sz="2000" dirty="0">
                <a:ea typeface="+mn-lt"/>
                <a:cs typeface="+mn-lt"/>
              </a:rPr>
              <a:t> - </a:t>
            </a:r>
            <a:r>
              <a:rPr lang="en-US" sz="2000" dirty="0" err="1">
                <a:ea typeface="+mn-lt"/>
                <a:cs typeface="+mn-lt"/>
              </a:rPr>
              <a:t>ya</a:t>
            </a:r>
            <a:r>
              <a:rPr lang="en-US" sz="2000" dirty="0">
                <a:ea typeface="+mn-lt"/>
                <a:cs typeface="+mn-lt"/>
              </a:rPr>
              <a:t> – ab</a:t>
            </a:r>
          </a:p>
          <a:p>
            <a:r>
              <a:rPr lang="en-US" sz="2000" dirty="0">
                <a:ea typeface="Calibri"/>
                <a:cs typeface="Calibri"/>
              </a:rPr>
              <a:t>To compare two Paillier ciphertexts, we use encrypted comparison which allows for usable results </a:t>
            </a:r>
            <a:r>
              <a:rPr lang="en-US" sz="2000" u="sng" dirty="0">
                <a:ea typeface="Calibri"/>
                <a:cs typeface="Calibri"/>
              </a:rPr>
              <a:t>without decryption</a:t>
            </a:r>
            <a:r>
              <a:rPr lang="en-US" sz="2000" dirty="0">
                <a:ea typeface="Calibri"/>
                <a:cs typeface="Calibri"/>
              </a:rPr>
              <a:t>, returning an encrypted bit [X &gt;= Y] given [X] and [Y]</a:t>
            </a:r>
          </a:p>
        </p:txBody>
      </p:sp>
      <p:sp>
        <p:nvSpPr>
          <p:cNvPr id="4" name="Footer Placeholder 3">
            <a:extLst>
              <a:ext uri="{FF2B5EF4-FFF2-40B4-BE49-F238E27FC236}">
                <a16:creationId xmlns:a16="http://schemas.microsoft.com/office/drawing/2014/main" id="{F769CD1D-44BD-4D33-D88C-2FF4CC1AEB7C}"/>
              </a:ext>
            </a:extLst>
          </p:cNvPr>
          <p:cNvSpPr>
            <a:spLocks noGrp="1"/>
          </p:cNvSpPr>
          <p:nvPr>
            <p:ph type="ftr" sz="quarter" idx="3"/>
          </p:nvPr>
        </p:nvSpPr>
        <p:spPr/>
        <p:txBody>
          <a:bodyPr/>
          <a:lstStyle/>
          <a:p>
            <a:pPr>
              <a:defRPr/>
            </a:pPr>
            <a:r>
              <a:rPr lang="en-US"/>
              <a:t>IEEE LCN 2024 Caen, France                                             </a:t>
            </a:r>
            <a:endParaRPr lang="en-US" sz="1200">
              <a:latin typeface="Times New Roman" charset="0"/>
            </a:endParaRPr>
          </a:p>
        </p:txBody>
      </p:sp>
      <p:sp>
        <p:nvSpPr>
          <p:cNvPr id="5" name="Slide Number Placeholder 4">
            <a:extLst>
              <a:ext uri="{FF2B5EF4-FFF2-40B4-BE49-F238E27FC236}">
                <a16:creationId xmlns:a16="http://schemas.microsoft.com/office/drawing/2014/main" id="{4E78540A-B5F7-7477-B902-6FA8A4FA24FE}"/>
              </a:ext>
            </a:extLst>
          </p:cNvPr>
          <p:cNvSpPr>
            <a:spLocks noGrp="1"/>
          </p:cNvSpPr>
          <p:nvPr>
            <p:ph type="sldNum" sz="quarter" idx="4"/>
          </p:nvPr>
        </p:nvSpPr>
        <p:spPr/>
        <p:txBody>
          <a:bodyPr/>
          <a:lstStyle/>
          <a:p>
            <a:fld id="{583B8791-2079-8941-B242-B1AD4D124D32}" type="slidenum">
              <a:rPr lang="en-US" altLang="en-US" smtClean="0"/>
              <a:pPr/>
              <a:t>3</a:t>
            </a:fld>
            <a:endParaRPr lang="en-US" altLang="en-US"/>
          </a:p>
        </p:txBody>
      </p:sp>
    </p:spTree>
    <p:extLst>
      <p:ext uri="{BB962C8B-B14F-4D97-AF65-F5344CB8AC3E}">
        <p14:creationId xmlns:p14="http://schemas.microsoft.com/office/powerpoint/2010/main" val="385631694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D323-8E20-2591-DE33-E44F3A244ED4}"/>
              </a:ext>
            </a:extLst>
          </p:cNvPr>
          <p:cNvSpPr>
            <a:spLocks noGrp="1"/>
          </p:cNvSpPr>
          <p:nvPr>
            <p:ph type="title"/>
          </p:nvPr>
        </p:nvSpPr>
        <p:spPr/>
        <p:txBody>
          <a:bodyPr anchor="ctr">
            <a:normAutofit/>
          </a:bodyPr>
          <a:lstStyle/>
          <a:p>
            <a:r>
              <a:rPr lang="en-US" sz="3600"/>
              <a:t>Literature Review</a:t>
            </a:r>
          </a:p>
        </p:txBody>
      </p:sp>
      <p:sp>
        <p:nvSpPr>
          <p:cNvPr id="3" name="Content Placeholder 2">
            <a:extLst>
              <a:ext uri="{FF2B5EF4-FFF2-40B4-BE49-F238E27FC236}">
                <a16:creationId xmlns:a16="http://schemas.microsoft.com/office/drawing/2014/main" id="{B4C132F9-42EB-1462-A9AD-86AF2C0AFA5F}"/>
              </a:ext>
            </a:extLst>
          </p:cNvPr>
          <p:cNvSpPr>
            <a:spLocks noGrp="1"/>
          </p:cNvSpPr>
          <p:nvPr>
            <p:ph idx="1"/>
          </p:nvPr>
        </p:nvSpPr>
        <p:spPr/>
        <p:txBody>
          <a:bodyPr vert="horz" lIns="68580" tIns="34290" rIns="68580" bIns="34290" rtlCol="0" anchor="t">
            <a:normAutofit fontScale="92500" lnSpcReduction="10000"/>
          </a:bodyPr>
          <a:lstStyle/>
          <a:p>
            <a:r>
              <a:rPr lang="en-US" sz="1800" dirty="0">
                <a:ea typeface="+mn-lt"/>
                <a:cs typeface="+mn-lt"/>
              </a:rPr>
              <a:t>"Coordinated multi-robot planning while preserving individual privacy"</a:t>
            </a:r>
            <a:endParaRPr lang="en-US" dirty="0"/>
          </a:p>
          <a:p>
            <a:pPr lvl="1">
              <a:buFont typeface="Courier New" panose="020B0604020202020204" pitchFamily="34" charset="0"/>
              <a:buChar char="o"/>
            </a:pPr>
            <a:r>
              <a:rPr lang="en-US" sz="1650" dirty="0">
                <a:cs typeface="Calibri"/>
              </a:rPr>
              <a:t>By Li et al.</a:t>
            </a:r>
            <a:endParaRPr lang="en-US" dirty="0">
              <a:ea typeface="Calibri" panose="020F0502020204030204"/>
              <a:cs typeface="Calibri"/>
            </a:endParaRPr>
          </a:p>
          <a:p>
            <a:pPr lvl="1">
              <a:buFont typeface="Courier New" panose="020B0604020202020204" pitchFamily="34" charset="0"/>
              <a:buChar char="o"/>
            </a:pPr>
            <a:r>
              <a:rPr lang="en-US" sz="1650" dirty="0">
                <a:cs typeface="Calibri"/>
              </a:rPr>
              <a:t>Emphasis on robots in a two-dimensional geometric plane, using garbled circuits and homomorphic encryption to preserve path privacy. Specifically avoids reporting locations of intersections.</a:t>
            </a:r>
            <a:endParaRPr lang="en-US" sz="1650" dirty="0">
              <a:ea typeface="Calibri" panose="020F0502020204030204"/>
              <a:cs typeface="Calibri"/>
            </a:endParaRPr>
          </a:p>
          <a:p>
            <a:r>
              <a:rPr lang="en-US" sz="1800" dirty="0">
                <a:ea typeface="+mn-lt"/>
                <a:cs typeface="+mn-lt"/>
              </a:rPr>
              <a:t>"Privacy-Preserving Trajectory Matching on Autonomous Unmanned Aerial Vehicles"</a:t>
            </a:r>
            <a:endParaRPr lang="en-US" sz="1800" dirty="0">
              <a:cs typeface="Calibri"/>
            </a:endParaRPr>
          </a:p>
          <a:p>
            <a:pPr lvl="1">
              <a:buFont typeface="Courier New" panose="020B0604020202020204" pitchFamily="34" charset="0"/>
              <a:buChar char="o"/>
            </a:pPr>
            <a:r>
              <a:rPr lang="en-US" sz="1650" dirty="0">
                <a:cs typeface="Calibri"/>
              </a:rPr>
              <a:t>By Sciancalepore et al.</a:t>
            </a:r>
            <a:endParaRPr lang="en-US" sz="1500" dirty="0">
              <a:ea typeface="Calibri" panose="020F0502020204030204"/>
              <a:cs typeface="Calibri"/>
            </a:endParaRPr>
          </a:p>
          <a:p>
            <a:pPr lvl="1">
              <a:buFont typeface="Courier New" panose="020B0604020202020204" pitchFamily="34" charset="0"/>
              <a:buChar char="o"/>
            </a:pPr>
            <a:r>
              <a:rPr lang="en-US" sz="1650" dirty="0">
                <a:ea typeface="+mn-lt"/>
                <a:cs typeface="+mn-lt"/>
              </a:rPr>
              <a:t>Employs Incremental Capsule Matching and privacy-preserving proximity testing to achieve collision detection</a:t>
            </a:r>
          </a:p>
          <a:p>
            <a:pPr lvl="1">
              <a:buFont typeface="Courier New" panose="020B0604020202020204" pitchFamily="34" charset="0"/>
              <a:buChar char="o"/>
            </a:pPr>
            <a:r>
              <a:rPr lang="en-US" sz="1650" dirty="0">
                <a:ea typeface="+mn-lt"/>
                <a:cs typeface="+mn-lt"/>
              </a:rPr>
              <a:t>Fast, but some accuracy is sacrificed, with a 10.3% false positive rate</a:t>
            </a:r>
          </a:p>
          <a:p>
            <a:r>
              <a:rPr lang="en-US" sz="1800" dirty="0">
                <a:ea typeface="+mn-lt"/>
                <a:cs typeface="+mn-lt"/>
              </a:rPr>
              <a:t>"Privacy-Preserving Collision Detection for Drone-based Aerial Package Delivery using Secure Multi-Party Computation"</a:t>
            </a:r>
          </a:p>
          <a:p>
            <a:pPr lvl="1">
              <a:buFont typeface="Courier New" panose="020B0604020202020204" pitchFamily="34" charset="0"/>
              <a:buChar char="o"/>
            </a:pPr>
            <a:r>
              <a:rPr lang="en-US" sz="1650" dirty="0">
                <a:cs typeface="Calibri"/>
              </a:rPr>
              <a:t>By Desai et al.</a:t>
            </a:r>
            <a:endParaRPr lang="en-US" sz="1650" dirty="0">
              <a:ea typeface="Calibri" panose="020F0502020204030204"/>
              <a:cs typeface="Calibri"/>
            </a:endParaRPr>
          </a:p>
          <a:p>
            <a:pPr lvl="1">
              <a:buFont typeface="Courier New" panose="020B0604020202020204" pitchFamily="34" charset="0"/>
              <a:buChar char="o"/>
            </a:pPr>
            <a:r>
              <a:rPr lang="en-US" sz="1650" dirty="0">
                <a:ea typeface="Calibri" panose="020F0502020204030204"/>
                <a:cs typeface="Calibri"/>
              </a:rPr>
              <a:t>Proposes Secure Multiparty Computation (MPC) for trajectory planning among drones, ensuring collision detection without disclosing sensitive information</a:t>
            </a:r>
          </a:p>
          <a:p>
            <a:pPr lvl="1">
              <a:buFont typeface="Courier New" panose="020B0604020202020204" pitchFamily="34" charset="0"/>
              <a:buChar char="o"/>
            </a:pPr>
            <a:r>
              <a:rPr lang="en-US" sz="1650" dirty="0">
                <a:ea typeface="Calibri" panose="020F0502020204030204"/>
                <a:cs typeface="Calibri"/>
              </a:rPr>
              <a:t>Uses a grid-based approach to compare trajectories, requiring a mutual agreement on potential flight paths.</a:t>
            </a:r>
            <a:endParaRPr lang="en-US" sz="1650" dirty="0">
              <a:solidFill>
                <a:srgbClr val="000000"/>
              </a:solidFill>
              <a:ea typeface="Calibri"/>
              <a:cs typeface="Calibri"/>
            </a:endParaRPr>
          </a:p>
          <a:p>
            <a:r>
              <a:rPr lang="en-US" sz="1800" dirty="0">
                <a:ea typeface="+mn-lt"/>
                <a:cs typeface="+mn-lt"/>
              </a:rPr>
              <a:t>We utilize homomorphic encryption without losing accuracy or requiring pre-processing</a:t>
            </a:r>
          </a:p>
          <a:p>
            <a:endParaRPr lang="en-US" sz="1800" dirty="0">
              <a:ea typeface="Calibri"/>
              <a:cs typeface="Calibri"/>
            </a:endParaRPr>
          </a:p>
        </p:txBody>
      </p:sp>
      <p:sp>
        <p:nvSpPr>
          <p:cNvPr id="4" name="Footer Placeholder 3">
            <a:extLst>
              <a:ext uri="{FF2B5EF4-FFF2-40B4-BE49-F238E27FC236}">
                <a16:creationId xmlns:a16="http://schemas.microsoft.com/office/drawing/2014/main" id="{EC3CE641-5A99-45A5-725F-B29B73D8E1F1}"/>
              </a:ext>
            </a:extLst>
          </p:cNvPr>
          <p:cNvSpPr>
            <a:spLocks noGrp="1"/>
          </p:cNvSpPr>
          <p:nvPr>
            <p:ph type="ftr" sz="quarter" idx="3"/>
          </p:nvPr>
        </p:nvSpPr>
        <p:spPr/>
        <p:txBody>
          <a:bodyPr/>
          <a:lstStyle/>
          <a:p>
            <a:pPr>
              <a:defRPr/>
            </a:pPr>
            <a:r>
              <a:rPr lang="en-US"/>
              <a:t>IEEE LCN 2024 Caen, France                                             </a:t>
            </a:r>
            <a:endParaRPr lang="en-US" sz="1200">
              <a:latin typeface="Times New Roman" charset="0"/>
            </a:endParaRPr>
          </a:p>
        </p:txBody>
      </p:sp>
      <p:sp>
        <p:nvSpPr>
          <p:cNvPr id="5" name="Slide Number Placeholder 4">
            <a:extLst>
              <a:ext uri="{FF2B5EF4-FFF2-40B4-BE49-F238E27FC236}">
                <a16:creationId xmlns:a16="http://schemas.microsoft.com/office/drawing/2014/main" id="{B3337276-20AF-014D-B669-D13AFAB645B1}"/>
              </a:ext>
            </a:extLst>
          </p:cNvPr>
          <p:cNvSpPr>
            <a:spLocks noGrp="1"/>
          </p:cNvSpPr>
          <p:nvPr>
            <p:ph type="sldNum" sz="quarter" idx="4"/>
          </p:nvPr>
        </p:nvSpPr>
        <p:spPr/>
        <p:txBody>
          <a:bodyPr/>
          <a:lstStyle/>
          <a:p>
            <a:fld id="{583B8791-2079-8941-B242-B1AD4D124D32}" type="slidenum">
              <a:rPr lang="en-US" altLang="en-US" smtClean="0"/>
              <a:pPr/>
              <a:t>4</a:t>
            </a:fld>
            <a:endParaRPr lang="en-US" altLang="en-US"/>
          </a:p>
        </p:txBody>
      </p:sp>
    </p:spTree>
    <p:extLst>
      <p:ext uri="{BB962C8B-B14F-4D97-AF65-F5344CB8AC3E}">
        <p14:creationId xmlns:p14="http://schemas.microsoft.com/office/powerpoint/2010/main" val="475753044"/>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74D5-A2B8-5C5C-7F5C-5D3C6345B42C}"/>
              </a:ext>
            </a:extLst>
          </p:cNvPr>
          <p:cNvSpPr>
            <a:spLocks noGrp="1"/>
          </p:cNvSpPr>
          <p:nvPr>
            <p:ph type="title"/>
          </p:nvPr>
        </p:nvSpPr>
        <p:spPr/>
        <p:txBody>
          <a:bodyPr/>
          <a:lstStyle/>
          <a:p>
            <a:r>
              <a:rPr lang="en-US">
                <a:ea typeface="ＭＳ Ｐゴシック"/>
              </a:rPr>
              <a:t>Approach And Assumptions</a:t>
            </a:r>
            <a:endParaRPr lang="en-US" err="1"/>
          </a:p>
        </p:txBody>
      </p:sp>
      <p:sp>
        <p:nvSpPr>
          <p:cNvPr id="3" name="Content Placeholder 2">
            <a:extLst>
              <a:ext uri="{FF2B5EF4-FFF2-40B4-BE49-F238E27FC236}">
                <a16:creationId xmlns:a16="http://schemas.microsoft.com/office/drawing/2014/main" id="{AFF935BF-0AA9-2E01-6A38-2AA0C352D452}"/>
              </a:ext>
            </a:extLst>
          </p:cNvPr>
          <p:cNvSpPr>
            <a:spLocks noGrp="1"/>
          </p:cNvSpPr>
          <p:nvPr>
            <p:ph idx="1"/>
          </p:nvPr>
        </p:nvSpPr>
        <p:spPr/>
        <p:txBody>
          <a:bodyPr/>
          <a:lstStyle/>
          <a:p>
            <a:r>
              <a:rPr lang="en-US" dirty="0">
                <a:ea typeface="ＭＳ Ｐゴシック"/>
                <a:cs typeface="Arial"/>
              </a:rPr>
              <a:t>We propose a method of drone collision avoidance via the use of encrypted paths to preserve the confidentiality of flight routes.</a:t>
            </a:r>
            <a:endParaRPr lang="en-US" b="0" dirty="0">
              <a:solidFill>
                <a:srgbClr val="000000"/>
              </a:solidFill>
              <a:ea typeface="ＭＳ Ｐゴシック"/>
              <a:cs typeface="Arial"/>
            </a:endParaRPr>
          </a:p>
          <a:p>
            <a:r>
              <a:rPr lang="en-US" dirty="0">
                <a:ea typeface="ＭＳ Ｐゴシック"/>
                <a:cs typeface="Arial"/>
              </a:rPr>
              <a:t>Our method specifically makes use of homomorphic encryption, which allows computations on encrypted values. </a:t>
            </a:r>
          </a:p>
          <a:p>
            <a:pPr lvl="1"/>
            <a:r>
              <a:rPr lang="en-US" dirty="0">
                <a:ea typeface="ＭＳ Ｐゴシック"/>
                <a:cs typeface="Arial"/>
              </a:rPr>
              <a:t>The original plaintext data need not be decrypted to carry out these computations or utilize their results.</a:t>
            </a:r>
            <a:endParaRPr lang="en-US" dirty="0"/>
          </a:p>
          <a:p>
            <a:r>
              <a:rPr lang="en-US" dirty="0">
                <a:ea typeface="ＭＳ Ｐゴシック"/>
              </a:rPr>
              <a:t>The protocol is run between two drones, assumed to be owned by different companies. </a:t>
            </a:r>
          </a:p>
          <a:p>
            <a:pPr lvl="1"/>
            <a:r>
              <a:rPr lang="en-US" dirty="0">
                <a:ea typeface="ＭＳ Ｐゴシック"/>
              </a:rPr>
              <a:t>One drone, Alice, is about to take off and the other, Bob, is either in flight or also about to take off.</a:t>
            </a:r>
            <a:endParaRPr lang="en-US" dirty="0"/>
          </a:p>
          <a:p>
            <a:endParaRPr lang="en-US" dirty="0"/>
          </a:p>
          <a:p>
            <a:endParaRPr lang="en-US" dirty="0"/>
          </a:p>
        </p:txBody>
      </p:sp>
      <p:sp>
        <p:nvSpPr>
          <p:cNvPr id="4" name="Footer Placeholder 3">
            <a:extLst>
              <a:ext uri="{FF2B5EF4-FFF2-40B4-BE49-F238E27FC236}">
                <a16:creationId xmlns:a16="http://schemas.microsoft.com/office/drawing/2014/main" id="{F98DFDC5-A195-2F5B-870F-E7ED90132ED9}"/>
              </a:ext>
            </a:extLst>
          </p:cNvPr>
          <p:cNvSpPr>
            <a:spLocks noGrp="1"/>
          </p:cNvSpPr>
          <p:nvPr>
            <p:ph type="ftr" sz="quarter" idx="3"/>
          </p:nvPr>
        </p:nvSpPr>
        <p:spPr/>
        <p:txBody>
          <a:bodyPr/>
          <a:lstStyle/>
          <a:p>
            <a:pPr>
              <a:defRPr/>
            </a:pPr>
            <a:r>
              <a:rPr lang="en-US"/>
              <a:t>IEEE LCN 2024 Caen, France                                             </a:t>
            </a:r>
            <a:endParaRPr lang="en-US" sz="1200">
              <a:latin typeface="Times New Roman" charset="0"/>
            </a:endParaRPr>
          </a:p>
        </p:txBody>
      </p:sp>
      <p:sp>
        <p:nvSpPr>
          <p:cNvPr id="6" name="Slide Number Placeholder 5">
            <a:extLst>
              <a:ext uri="{FF2B5EF4-FFF2-40B4-BE49-F238E27FC236}">
                <a16:creationId xmlns:a16="http://schemas.microsoft.com/office/drawing/2014/main" id="{0B0543C2-97D2-286A-1953-92EB35CBB461}"/>
              </a:ext>
            </a:extLst>
          </p:cNvPr>
          <p:cNvSpPr>
            <a:spLocks noGrp="1"/>
          </p:cNvSpPr>
          <p:nvPr>
            <p:ph type="sldNum" sz="quarter" idx="4"/>
          </p:nvPr>
        </p:nvSpPr>
        <p:spPr/>
        <p:txBody>
          <a:bodyPr/>
          <a:lstStyle/>
          <a:p>
            <a:fld id="{583B8791-2079-8941-B242-B1AD4D124D32}" type="slidenum">
              <a:rPr lang="en-US" altLang="en-US" smtClean="0"/>
              <a:pPr/>
              <a:t>5</a:t>
            </a:fld>
            <a:endParaRPr lang="en-US" altLang="en-US"/>
          </a:p>
        </p:txBody>
      </p:sp>
    </p:spTree>
    <p:extLst>
      <p:ext uri="{BB962C8B-B14F-4D97-AF65-F5344CB8AC3E}">
        <p14:creationId xmlns:p14="http://schemas.microsoft.com/office/powerpoint/2010/main" val="596771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D323-8E20-2591-DE33-E44F3A244ED4}"/>
              </a:ext>
            </a:extLst>
          </p:cNvPr>
          <p:cNvSpPr>
            <a:spLocks noGrp="1"/>
          </p:cNvSpPr>
          <p:nvPr>
            <p:ph type="title"/>
          </p:nvPr>
        </p:nvSpPr>
        <p:spPr/>
        <p:txBody>
          <a:bodyPr vert="horz" lIns="68580" tIns="34290" rIns="68580" bIns="34290" rtlCol="0" anchor="ctr">
            <a:normAutofit/>
          </a:bodyPr>
          <a:lstStyle/>
          <a:p>
            <a:r>
              <a:rPr lang="en-US" dirty="0"/>
              <a:t>Intersection Algorithm</a:t>
            </a:r>
          </a:p>
        </p:txBody>
      </p:sp>
      <p:sp>
        <p:nvSpPr>
          <p:cNvPr id="6" name="Content Placeholder 2">
            <a:extLst>
              <a:ext uri="{FF2B5EF4-FFF2-40B4-BE49-F238E27FC236}">
                <a16:creationId xmlns:a16="http://schemas.microsoft.com/office/drawing/2014/main" id="{DEFA5FCC-5842-BD54-BA4C-C0E9E538DCBE}"/>
              </a:ext>
            </a:extLst>
          </p:cNvPr>
          <p:cNvSpPr>
            <a:spLocks noGrp="1"/>
          </p:cNvSpPr>
          <p:nvPr>
            <p:ph idx="1"/>
          </p:nvPr>
        </p:nvSpPr>
        <p:spPr>
          <a:xfrm>
            <a:off x="228600" y="914400"/>
            <a:ext cx="2691581" cy="1874221"/>
          </a:xfrm>
        </p:spPr>
        <p:txBody>
          <a:bodyPr vert="horz" lIns="68580" tIns="34290" rIns="68580" bIns="34290" rtlCol="0" anchor="t">
            <a:normAutofit/>
          </a:bodyPr>
          <a:lstStyle/>
          <a:p>
            <a:r>
              <a:rPr lang="en-US" sz="1800" dirty="0">
                <a:ea typeface="Calibri" panose="020F0502020204030204"/>
                <a:cs typeface="Calibri" panose="020F0502020204030204"/>
              </a:rPr>
              <a:t>Intersection primitive relies on orientation of points</a:t>
            </a:r>
          </a:p>
          <a:p>
            <a:pPr lvl="1"/>
            <a:r>
              <a:rPr lang="en-US" sz="1400" dirty="0">
                <a:ea typeface="Calibri" panose="020F0502020204030204"/>
                <a:cs typeface="Calibri" panose="020F0502020204030204"/>
              </a:rPr>
              <a:t>Colinear</a:t>
            </a:r>
          </a:p>
          <a:p>
            <a:pPr lvl="1"/>
            <a:r>
              <a:rPr lang="en-US" sz="1400" dirty="0">
                <a:ea typeface="Calibri" panose="020F0502020204030204"/>
                <a:cs typeface="Calibri" panose="020F0502020204030204"/>
              </a:rPr>
              <a:t>Not Colinear</a:t>
            </a:r>
          </a:p>
        </p:txBody>
      </p:sp>
      <p:sp>
        <p:nvSpPr>
          <p:cNvPr id="3" name="Footer Placeholder 2">
            <a:extLst>
              <a:ext uri="{FF2B5EF4-FFF2-40B4-BE49-F238E27FC236}">
                <a16:creationId xmlns:a16="http://schemas.microsoft.com/office/drawing/2014/main" id="{746FDF2C-CA8D-3D91-BAFA-2ED69D9F4BD3}"/>
              </a:ext>
            </a:extLst>
          </p:cNvPr>
          <p:cNvSpPr>
            <a:spLocks noGrp="1"/>
          </p:cNvSpPr>
          <p:nvPr>
            <p:ph type="ftr" sz="quarter" idx="3"/>
          </p:nvPr>
        </p:nvSpPr>
        <p:spPr/>
        <p:txBody>
          <a:bodyPr/>
          <a:lstStyle/>
          <a:p>
            <a:pPr>
              <a:defRPr/>
            </a:pPr>
            <a:r>
              <a:rPr lang="en-US"/>
              <a:t>IEEE LCN 2024 Caen, France                                             </a:t>
            </a:r>
            <a:endParaRPr lang="en-US" sz="1200">
              <a:latin typeface="Times New Roman" charset="0"/>
            </a:endParaRPr>
          </a:p>
        </p:txBody>
      </p:sp>
      <p:sp>
        <p:nvSpPr>
          <p:cNvPr id="4" name="Slide Number Placeholder 3">
            <a:extLst>
              <a:ext uri="{FF2B5EF4-FFF2-40B4-BE49-F238E27FC236}">
                <a16:creationId xmlns:a16="http://schemas.microsoft.com/office/drawing/2014/main" id="{72600073-C553-C635-A6DB-641EA423831F}"/>
              </a:ext>
            </a:extLst>
          </p:cNvPr>
          <p:cNvSpPr>
            <a:spLocks noGrp="1"/>
          </p:cNvSpPr>
          <p:nvPr>
            <p:ph type="sldNum" sz="quarter" idx="4"/>
          </p:nvPr>
        </p:nvSpPr>
        <p:spPr/>
        <p:txBody>
          <a:bodyPr/>
          <a:lstStyle/>
          <a:p>
            <a:fld id="{583B8791-2079-8941-B242-B1AD4D124D32}" type="slidenum">
              <a:rPr lang="en-US" altLang="en-US" smtClean="0"/>
              <a:pPr/>
              <a:t>6</a:t>
            </a:fld>
            <a:endParaRPr lang="en-US" altLang="en-US"/>
          </a:p>
        </p:txBody>
      </p:sp>
      <p:pic>
        <p:nvPicPr>
          <p:cNvPr id="8" name="Picture 7">
            <a:extLst>
              <a:ext uri="{FF2B5EF4-FFF2-40B4-BE49-F238E27FC236}">
                <a16:creationId xmlns:a16="http://schemas.microsoft.com/office/drawing/2014/main" id="{8C1C62DE-D190-731A-502B-DB4EDA09F2AC}"/>
              </a:ext>
            </a:extLst>
          </p:cNvPr>
          <p:cNvPicPr>
            <a:picLocks noChangeAspect="1"/>
          </p:cNvPicPr>
          <p:nvPr/>
        </p:nvPicPr>
        <p:blipFill>
          <a:blip r:embed="rId3"/>
          <a:stretch>
            <a:fillRect/>
          </a:stretch>
        </p:blipFill>
        <p:spPr>
          <a:xfrm>
            <a:off x="3223780" y="1088124"/>
            <a:ext cx="5783774" cy="4681751"/>
          </a:xfrm>
          <a:prstGeom prst="rect">
            <a:avLst/>
          </a:prstGeom>
        </p:spPr>
      </p:pic>
      <p:pic>
        <p:nvPicPr>
          <p:cNvPr id="15" name="Picture 14">
            <a:extLst>
              <a:ext uri="{FF2B5EF4-FFF2-40B4-BE49-F238E27FC236}">
                <a16:creationId xmlns:a16="http://schemas.microsoft.com/office/drawing/2014/main" id="{C8D4A5BD-CABF-4218-15F4-7CF9AFA0F97B}"/>
              </a:ext>
            </a:extLst>
          </p:cNvPr>
          <p:cNvPicPr>
            <a:picLocks noChangeAspect="1"/>
          </p:cNvPicPr>
          <p:nvPr/>
        </p:nvPicPr>
        <p:blipFill>
          <a:blip r:embed="rId4"/>
          <a:stretch>
            <a:fillRect/>
          </a:stretch>
        </p:blipFill>
        <p:spPr>
          <a:xfrm>
            <a:off x="331891" y="4533778"/>
            <a:ext cx="2705334" cy="1409822"/>
          </a:xfrm>
          <a:prstGeom prst="rect">
            <a:avLst/>
          </a:prstGeom>
        </p:spPr>
      </p:pic>
      <p:pic>
        <p:nvPicPr>
          <p:cNvPr id="17" name="Picture 16">
            <a:extLst>
              <a:ext uri="{FF2B5EF4-FFF2-40B4-BE49-F238E27FC236}">
                <a16:creationId xmlns:a16="http://schemas.microsoft.com/office/drawing/2014/main" id="{339433A3-1504-5A9D-D7A6-F06C875E0783}"/>
              </a:ext>
            </a:extLst>
          </p:cNvPr>
          <p:cNvPicPr>
            <a:picLocks noChangeAspect="1"/>
          </p:cNvPicPr>
          <p:nvPr/>
        </p:nvPicPr>
        <p:blipFill>
          <a:blip r:embed="rId5"/>
          <a:stretch>
            <a:fillRect/>
          </a:stretch>
        </p:blipFill>
        <p:spPr>
          <a:xfrm>
            <a:off x="169964" y="2788621"/>
            <a:ext cx="2867261" cy="1598258"/>
          </a:xfrm>
          <a:prstGeom prst="rect">
            <a:avLst/>
          </a:prstGeom>
        </p:spPr>
      </p:pic>
    </p:spTree>
    <p:extLst>
      <p:ext uri="{BB962C8B-B14F-4D97-AF65-F5344CB8AC3E}">
        <p14:creationId xmlns:p14="http://schemas.microsoft.com/office/powerpoint/2010/main" val="66606852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D323-8E20-2591-DE33-E44F3A244ED4}"/>
              </a:ext>
            </a:extLst>
          </p:cNvPr>
          <p:cNvSpPr>
            <a:spLocks noGrp="1"/>
          </p:cNvSpPr>
          <p:nvPr>
            <p:ph type="title"/>
          </p:nvPr>
        </p:nvSpPr>
        <p:spPr/>
        <p:txBody>
          <a:bodyPr vert="horz" lIns="68580" tIns="34290" rIns="68580" bIns="34290" rtlCol="0" anchor="ctr">
            <a:normAutofit/>
          </a:bodyPr>
          <a:lstStyle/>
          <a:p>
            <a:r>
              <a:rPr lang="en-US" dirty="0"/>
              <a:t>Proposed</a:t>
            </a:r>
            <a:r>
              <a:rPr lang="en-US" kern="1200" dirty="0">
                <a:solidFill>
                  <a:schemeClr val="tx1"/>
                </a:solidFill>
                <a:ea typeface="+mj-ea"/>
                <a:cs typeface="+mj-cs"/>
              </a:rPr>
              <a:t> </a:t>
            </a:r>
            <a:r>
              <a:rPr lang="en-US" dirty="0"/>
              <a:t>Protocol</a:t>
            </a:r>
            <a:endParaRPr lang="en-US" sz="3600" kern="1200" dirty="0">
              <a:solidFill>
                <a:schemeClr val="tx1"/>
              </a:solidFill>
              <a:latin typeface="+mj-lt"/>
              <a:ea typeface="+mj-ea"/>
              <a:cs typeface="Arial"/>
            </a:endParaRPr>
          </a:p>
        </p:txBody>
      </p:sp>
      <p:sp>
        <p:nvSpPr>
          <p:cNvPr id="5" name="Content Placeholder 4">
            <a:extLst>
              <a:ext uri="{FF2B5EF4-FFF2-40B4-BE49-F238E27FC236}">
                <a16:creationId xmlns:a16="http://schemas.microsoft.com/office/drawing/2014/main" id="{EB532FBA-95EB-4C1A-11E0-D8B6573BB61F}"/>
              </a:ext>
            </a:extLst>
          </p:cNvPr>
          <p:cNvSpPr>
            <a:spLocks noGrp="1"/>
          </p:cNvSpPr>
          <p:nvPr>
            <p:ph idx="1"/>
          </p:nvPr>
        </p:nvSpPr>
        <p:spPr>
          <a:xfrm>
            <a:off x="228600" y="914399"/>
            <a:ext cx="8767916" cy="1946787"/>
          </a:xfrm>
        </p:spPr>
        <p:txBody>
          <a:bodyPr/>
          <a:lstStyle/>
          <a:p>
            <a:r>
              <a:rPr lang="en-US" dirty="0">
                <a:ea typeface="ＭＳ Ｐゴシック"/>
              </a:rPr>
              <a:t>The path comparison algorithm runs between the drones, with communication required for encrypted multiplication and encrypted number comparison.</a:t>
            </a:r>
          </a:p>
          <a:p>
            <a:r>
              <a:rPr lang="en-US" dirty="0">
                <a:ea typeface="ＭＳ Ｐゴシック"/>
              </a:rPr>
              <a:t>Only Alice has the intersection output, if Bob wants the outputs, the roles must switch</a:t>
            </a:r>
          </a:p>
        </p:txBody>
      </p:sp>
      <p:sp>
        <p:nvSpPr>
          <p:cNvPr id="3" name="Footer Placeholder 2">
            <a:extLst>
              <a:ext uri="{FF2B5EF4-FFF2-40B4-BE49-F238E27FC236}">
                <a16:creationId xmlns:a16="http://schemas.microsoft.com/office/drawing/2014/main" id="{AB6E9DF6-6CEA-ABC8-8A6E-ADA212E534AA}"/>
              </a:ext>
            </a:extLst>
          </p:cNvPr>
          <p:cNvSpPr>
            <a:spLocks noGrp="1"/>
          </p:cNvSpPr>
          <p:nvPr>
            <p:ph type="ftr" sz="quarter" idx="3"/>
          </p:nvPr>
        </p:nvSpPr>
        <p:spPr/>
        <p:txBody>
          <a:bodyPr/>
          <a:lstStyle/>
          <a:p>
            <a:pPr>
              <a:defRPr/>
            </a:pPr>
            <a:r>
              <a:rPr lang="en-US"/>
              <a:t>IEEE LCN 2024 Caen, France                                             </a:t>
            </a:r>
            <a:endParaRPr lang="en-US" sz="1200">
              <a:latin typeface="Times New Roman" charset="0"/>
            </a:endParaRPr>
          </a:p>
        </p:txBody>
      </p:sp>
      <p:sp>
        <p:nvSpPr>
          <p:cNvPr id="4" name="Slide Number Placeholder 3">
            <a:extLst>
              <a:ext uri="{FF2B5EF4-FFF2-40B4-BE49-F238E27FC236}">
                <a16:creationId xmlns:a16="http://schemas.microsoft.com/office/drawing/2014/main" id="{24F51D78-2E03-2C29-E96D-695B65CC4951}"/>
              </a:ext>
            </a:extLst>
          </p:cNvPr>
          <p:cNvSpPr>
            <a:spLocks noGrp="1"/>
          </p:cNvSpPr>
          <p:nvPr>
            <p:ph type="sldNum" sz="quarter" idx="4"/>
          </p:nvPr>
        </p:nvSpPr>
        <p:spPr/>
        <p:txBody>
          <a:bodyPr/>
          <a:lstStyle/>
          <a:p>
            <a:fld id="{583B8791-2079-8941-B242-B1AD4D124D32}" type="slidenum">
              <a:rPr lang="en-US" altLang="en-US" smtClean="0"/>
              <a:pPr/>
              <a:t>7</a:t>
            </a:fld>
            <a:endParaRPr lang="en-US" altLang="en-US"/>
          </a:p>
        </p:txBody>
      </p:sp>
      <p:pic>
        <p:nvPicPr>
          <p:cNvPr id="7" name="Picture 6" descr="A close-up of a document&#10;&#10;Description automatically generated">
            <a:extLst>
              <a:ext uri="{FF2B5EF4-FFF2-40B4-BE49-F238E27FC236}">
                <a16:creationId xmlns:a16="http://schemas.microsoft.com/office/drawing/2014/main" id="{462B986D-CAFA-E486-64AA-64A2FC359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83" y="3013585"/>
            <a:ext cx="8664233" cy="2930014"/>
          </a:xfrm>
          <a:prstGeom prst="rect">
            <a:avLst/>
          </a:prstGeom>
        </p:spPr>
      </p:pic>
    </p:spTree>
    <p:extLst>
      <p:ext uri="{BB962C8B-B14F-4D97-AF65-F5344CB8AC3E}">
        <p14:creationId xmlns:p14="http://schemas.microsoft.com/office/powerpoint/2010/main" val="211882676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8DCA-A1B9-A1C3-7499-D5C217ACB134}"/>
              </a:ext>
            </a:extLst>
          </p:cNvPr>
          <p:cNvSpPr>
            <a:spLocks noGrp="1"/>
          </p:cNvSpPr>
          <p:nvPr>
            <p:ph type="title"/>
          </p:nvPr>
        </p:nvSpPr>
        <p:spPr/>
        <p:txBody>
          <a:bodyPr/>
          <a:lstStyle/>
          <a:p>
            <a:r>
              <a:rPr lang="en-US" sz="2800" dirty="0">
                <a:ea typeface="Calibri Light"/>
                <a:cs typeface="Calibri Light"/>
              </a:rPr>
              <a:t>Security Analysis</a:t>
            </a:r>
            <a:endParaRPr lang="en-US" sz="2800" dirty="0"/>
          </a:p>
        </p:txBody>
      </p:sp>
      <p:sp>
        <p:nvSpPr>
          <p:cNvPr id="3" name="Content Placeholder 2">
            <a:extLst>
              <a:ext uri="{FF2B5EF4-FFF2-40B4-BE49-F238E27FC236}">
                <a16:creationId xmlns:a16="http://schemas.microsoft.com/office/drawing/2014/main" id="{F54A6389-5A1D-296D-5138-AADD0624518B}"/>
              </a:ext>
            </a:extLst>
          </p:cNvPr>
          <p:cNvSpPr>
            <a:spLocks noGrp="1"/>
          </p:cNvSpPr>
          <p:nvPr>
            <p:ph idx="1"/>
          </p:nvPr>
        </p:nvSpPr>
        <p:spPr>
          <a:xfrm>
            <a:off x="228600" y="609600"/>
            <a:ext cx="8610600" cy="5334000"/>
          </a:xfrm>
        </p:spPr>
        <p:txBody>
          <a:bodyPr vert="horz" lIns="68580" tIns="34290" rIns="68580" bIns="34290" rtlCol="0" anchor="t">
            <a:normAutofit/>
          </a:bodyPr>
          <a:lstStyle/>
          <a:p>
            <a:r>
              <a:rPr lang="en-US" sz="2000" dirty="0">
                <a:ea typeface="Calibri"/>
                <a:cs typeface="Calibri"/>
              </a:rPr>
              <a:t>For third parties, eavesdropping is infeasible since everything is encrypted</a:t>
            </a:r>
          </a:p>
          <a:p>
            <a:r>
              <a:rPr lang="en-US" sz="2000" dirty="0">
                <a:ea typeface="Calibri"/>
                <a:cs typeface="Calibri"/>
              </a:rPr>
              <a:t>Primary threat is a brute force attack against Bobs path by a malicious Alice to reverse engineer Bob’s path </a:t>
            </a:r>
          </a:p>
          <a:p>
            <a:pPr lvl="1"/>
            <a:r>
              <a:rPr lang="en-US" sz="1600" dirty="0">
                <a:ea typeface="Calibri"/>
                <a:cs typeface="Calibri"/>
              </a:rPr>
              <a:t>Alice defines her own as a grid of segments to recreate Bobs path through intersections</a:t>
            </a:r>
          </a:p>
          <a:p>
            <a:endParaRPr lang="en-US" dirty="0">
              <a:ea typeface="Calibri"/>
              <a:cs typeface="Calibri"/>
            </a:endParaRPr>
          </a:p>
        </p:txBody>
      </p:sp>
      <p:pic>
        <p:nvPicPr>
          <p:cNvPr id="4" name="Picture 3" descr="A graph of a graph with arrows and a line&#10;&#10;Description automatically generated">
            <a:extLst>
              <a:ext uri="{FF2B5EF4-FFF2-40B4-BE49-F238E27FC236}">
                <a16:creationId xmlns:a16="http://schemas.microsoft.com/office/drawing/2014/main" id="{D667CC76-E750-825F-C66F-EAB5A2ED3633}"/>
              </a:ext>
            </a:extLst>
          </p:cNvPr>
          <p:cNvPicPr>
            <a:picLocks noChangeAspect="1"/>
          </p:cNvPicPr>
          <p:nvPr/>
        </p:nvPicPr>
        <p:blipFill>
          <a:blip r:embed="rId2"/>
          <a:stretch>
            <a:fillRect/>
          </a:stretch>
        </p:blipFill>
        <p:spPr>
          <a:xfrm>
            <a:off x="152400" y="2574647"/>
            <a:ext cx="3837531" cy="3354958"/>
          </a:xfrm>
          <a:prstGeom prst="rect">
            <a:avLst/>
          </a:prstGeom>
        </p:spPr>
      </p:pic>
      <p:sp>
        <p:nvSpPr>
          <p:cNvPr id="5" name="TextBox 4">
            <a:extLst>
              <a:ext uri="{FF2B5EF4-FFF2-40B4-BE49-F238E27FC236}">
                <a16:creationId xmlns:a16="http://schemas.microsoft.com/office/drawing/2014/main" id="{2FE96E6F-5FEC-2368-CE8D-1DC51824962E}"/>
              </a:ext>
            </a:extLst>
          </p:cNvPr>
          <p:cNvSpPr txBox="1"/>
          <p:nvPr/>
        </p:nvSpPr>
        <p:spPr>
          <a:xfrm>
            <a:off x="3872495" y="2764971"/>
            <a:ext cx="5084142" cy="3270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3995" indent="-213995">
              <a:buFont typeface="Arial"/>
              <a:buChar char="•"/>
            </a:pPr>
            <a:r>
              <a:rPr lang="en-US" sz="1600" dirty="0">
                <a:latin typeface="Arial"/>
                <a:ea typeface="Calibri"/>
                <a:cs typeface="Calibri"/>
              </a:rPr>
              <a:t>Time is the primary defense here, as Alice has many times the number of segments that a properly honest path would have.</a:t>
            </a:r>
          </a:p>
          <a:p>
            <a:pPr marL="213995" indent="-213995">
              <a:buFont typeface="Arial"/>
              <a:buChar char="•"/>
            </a:pPr>
            <a:r>
              <a:rPr lang="en-US" sz="1600" dirty="0">
                <a:latin typeface="Arial"/>
                <a:ea typeface="Calibri"/>
                <a:cs typeface="Calibri"/>
              </a:rPr>
              <a:t>Drones have limited range to be able to both complete its mission and attempt to follow other drones</a:t>
            </a:r>
          </a:p>
          <a:p>
            <a:pPr marL="213995" indent="-213995">
              <a:buFont typeface="Arial"/>
              <a:buChar char="•"/>
            </a:pPr>
            <a:r>
              <a:rPr lang="en-US" sz="1600" dirty="0">
                <a:latin typeface="Arial"/>
                <a:ea typeface="Calibri"/>
                <a:cs typeface="Calibri"/>
              </a:rPr>
              <a:t>Algorithm scales at O(</a:t>
            </a:r>
            <a:r>
              <a:rPr lang="en-US" sz="1600" dirty="0" err="1">
                <a:latin typeface="Arial"/>
                <a:ea typeface="Calibri"/>
                <a:cs typeface="Calibri"/>
              </a:rPr>
              <a:t>mn</a:t>
            </a:r>
            <a:r>
              <a:rPr lang="en-US" sz="1600" dirty="0">
                <a:latin typeface="Arial"/>
                <a:ea typeface="Calibri"/>
                <a:cs typeface="Calibri"/>
              </a:rPr>
              <a:t>) where m and n are the number of segments in Alices and Bobs paths.</a:t>
            </a:r>
          </a:p>
          <a:p>
            <a:pPr marL="213995" indent="-213995">
              <a:buFont typeface="Arial"/>
              <a:buChar char="•"/>
            </a:pPr>
            <a:r>
              <a:rPr lang="en-US" sz="1600" dirty="0">
                <a:latin typeface="Arial"/>
                <a:ea typeface="Calibri"/>
                <a:cs typeface="Calibri"/>
              </a:rPr>
              <a:t>Bob will not be in flight long enough to perform this attack and drones are relatively fast.</a:t>
            </a:r>
          </a:p>
          <a:p>
            <a:pPr marL="213995" indent="-213995">
              <a:buFont typeface="Arial"/>
              <a:buChar char="•"/>
            </a:pPr>
            <a:r>
              <a:rPr lang="en-US" sz="1600" dirty="0">
                <a:latin typeface="Arial"/>
                <a:ea typeface="Calibri"/>
                <a:cs typeface="Calibri"/>
              </a:rPr>
              <a:t>Comparisons cannot be run once Bob stops complying, as his private key is needed for the multiplication protocol.</a:t>
            </a:r>
          </a:p>
        </p:txBody>
      </p:sp>
      <p:sp>
        <p:nvSpPr>
          <p:cNvPr id="6" name="Footer Placeholder 5">
            <a:extLst>
              <a:ext uri="{FF2B5EF4-FFF2-40B4-BE49-F238E27FC236}">
                <a16:creationId xmlns:a16="http://schemas.microsoft.com/office/drawing/2014/main" id="{133B0349-D2ED-1540-F3AA-F51CE59E13D6}"/>
              </a:ext>
            </a:extLst>
          </p:cNvPr>
          <p:cNvSpPr>
            <a:spLocks noGrp="1"/>
          </p:cNvSpPr>
          <p:nvPr>
            <p:ph type="ftr" sz="quarter" idx="3"/>
          </p:nvPr>
        </p:nvSpPr>
        <p:spPr/>
        <p:txBody>
          <a:bodyPr/>
          <a:lstStyle/>
          <a:p>
            <a:pPr>
              <a:defRPr/>
            </a:pPr>
            <a:r>
              <a:rPr lang="en-US"/>
              <a:t>IEEE LCN 2024 Caen, France                                             </a:t>
            </a:r>
            <a:endParaRPr lang="en-US" sz="1200">
              <a:latin typeface="Times New Roman" charset="0"/>
            </a:endParaRPr>
          </a:p>
        </p:txBody>
      </p:sp>
      <p:sp>
        <p:nvSpPr>
          <p:cNvPr id="7" name="Slide Number Placeholder 6">
            <a:extLst>
              <a:ext uri="{FF2B5EF4-FFF2-40B4-BE49-F238E27FC236}">
                <a16:creationId xmlns:a16="http://schemas.microsoft.com/office/drawing/2014/main" id="{89B471AC-4C88-6E09-FF6B-F329CDA62D65}"/>
              </a:ext>
            </a:extLst>
          </p:cNvPr>
          <p:cNvSpPr>
            <a:spLocks noGrp="1"/>
          </p:cNvSpPr>
          <p:nvPr>
            <p:ph type="sldNum" sz="quarter" idx="4"/>
          </p:nvPr>
        </p:nvSpPr>
        <p:spPr/>
        <p:txBody>
          <a:bodyPr/>
          <a:lstStyle/>
          <a:p>
            <a:fld id="{583B8791-2079-8941-B242-B1AD4D124D32}" type="slidenum">
              <a:rPr lang="en-US" altLang="en-US" smtClean="0"/>
              <a:pPr/>
              <a:t>8</a:t>
            </a:fld>
            <a:endParaRPr lang="en-US" altLang="en-US"/>
          </a:p>
        </p:txBody>
      </p:sp>
    </p:spTree>
    <p:extLst>
      <p:ext uri="{BB962C8B-B14F-4D97-AF65-F5344CB8AC3E}">
        <p14:creationId xmlns:p14="http://schemas.microsoft.com/office/powerpoint/2010/main" val="87483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39E28-26C2-9613-2543-F3F838E1D03F}"/>
              </a:ext>
            </a:extLst>
          </p:cNvPr>
          <p:cNvSpPr>
            <a:spLocks noGrp="1"/>
          </p:cNvSpPr>
          <p:nvPr>
            <p:ph type="title"/>
          </p:nvPr>
        </p:nvSpPr>
        <p:spPr/>
        <p:txBody>
          <a:bodyPr/>
          <a:lstStyle/>
          <a:p>
            <a:r>
              <a:rPr lang="en-US">
                <a:ea typeface="Calibri Light"/>
                <a:cs typeface="Calibri Light"/>
              </a:rPr>
              <a:t>Experiment Setup</a:t>
            </a:r>
            <a:endParaRPr lang="en-US"/>
          </a:p>
        </p:txBody>
      </p:sp>
      <p:sp>
        <p:nvSpPr>
          <p:cNvPr id="3" name="Content Placeholder 2">
            <a:extLst>
              <a:ext uri="{FF2B5EF4-FFF2-40B4-BE49-F238E27FC236}">
                <a16:creationId xmlns:a16="http://schemas.microsoft.com/office/drawing/2014/main" id="{BAC13EEB-EC13-2CC2-8692-AA10536C505F}"/>
              </a:ext>
            </a:extLst>
          </p:cNvPr>
          <p:cNvSpPr>
            <a:spLocks noGrp="1"/>
          </p:cNvSpPr>
          <p:nvPr>
            <p:ph idx="1"/>
          </p:nvPr>
        </p:nvSpPr>
        <p:spPr/>
        <p:txBody>
          <a:bodyPr vert="horz" lIns="68580" tIns="34290" rIns="68580" bIns="34290" rtlCol="0" anchor="t">
            <a:normAutofit lnSpcReduction="10000"/>
          </a:bodyPr>
          <a:lstStyle/>
          <a:p>
            <a:r>
              <a:rPr lang="en-US" sz="2400" dirty="0">
                <a:ea typeface="Calibri"/>
                <a:cs typeface="Calibri"/>
              </a:rPr>
              <a:t>We implemented the protocol using our Java library</a:t>
            </a:r>
            <a:r>
              <a:rPr lang="en-US" dirty="0">
                <a:ea typeface="Calibri"/>
                <a:cs typeface="Calibri"/>
              </a:rPr>
              <a:t>, </a:t>
            </a:r>
            <a:r>
              <a:rPr lang="en-US" sz="2400" dirty="0">
                <a:ea typeface="Calibri"/>
                <a:cs typeface="Calibri"/>
              </a:rPr>
              <a:t>available at </a:t>
            </a:r>
            <a:r>
              <a:rPr lang="en-US" sz="2400" dirty="0">
                <a:ea typeface="+mn-lt"/>
                <a:cs typeface="+mn-lt"/>
              </a:rPr>
              <a:t>https://github.com/adwise-fiu/Homomorphic_Encryption</a:t>
            </a:r>
            <a:endParaRPr lang="en-US" dirty="0">
              <a:ea typeface="Calibri"/>
              <a:cs typeface="Calibri"/>
            </a:endParaRPr>
          </a:p>
          <a:p>
            <a:r>
              <a:rPr lang="en-US" dirty="0">
                <a:ea typeface="Calibri"/>
                <a:cs typeface="Calibri"/>
              </a:rPr>
              <a:t>Two identical Debian 12 virtual machines with 2 CPUs and 4GB of RAM were chosen to emulate a theoretical drones resources. </a:t>
            </a:r>
          </a:p>
          <a:p>
            <a:r>
              <a:rPr lang="en-US" dirty="0">
                <a:ea typeface="Calibri"/>
                <a:cs typeface="Calibri"/>
              </a:rPr>
              <a:t>Two sets of 30 random x-y plane segments with values from –99 to 99 were generated.</a:t>
            </a:r>
          </a:p>
          <a:p>
            <a:r>
              <a:rPr lang="en-US" dirty="0">
                <a:ea typeface="Calibri"/>
                <a:cs typeface="Calibri"/>
              </a:rPr>
              <a:t>The two sets of thirty segments were compared for intersections, with one segment from each set compared and timed individually.</a:t>
            </a:r>
          </a:p>
          <a:p>
            <a:r>
              <a:rPr lang="en-US" dirty="0">
                <a:ea typeface="Calibri"/>
                <a:cs typeface="Calibri"/>
              </a:rPr>
              <a:t>The average time and network traffic was collected and calculated.</a:t>
            </a:r>
          </a:p>
          <a:p>
            <a:pPr lvl="1"/>
            <a:r>
              <a:rPr lang="en-US" dirty="0">
                <a:ea typeface="Calibri"/>
                <a:cs typeface="Calibri"/>
              </a:rPr>
              <a:t>Average time is defined as the time to complete the protocol</a:t>
            </a:r>
          </a:p>
          <a:p>
            <a:pPr lvl="1"/>
            <a:r>
              <a:rPr lang="en-US" dirty="0">
                <a:ea typeface="Calibri"/>
                <a:cs typeface="Calibri"/>
              </a:rPr>
              <a:t>Network traffic is the number of bytes written to the sockets</a:t>
            </a:r>
          </a:p>
        </p:txBody>
      </p:sp>
      <p:sp>
        <p:nvSpPr>
          <p:cNvPr id="4" name="Footer Placeholder 3">
            <a:extLst>
              <a:ext uri="{FF2B5EF4-FFF2-40B4-BE49-F238E27FC236}">
                <a16:creationId xmlns:a16="http://schemas.microsoft.com/office/drawing/2014/main" id="{29D738DC-ADC1-10F2-AC08-ECEDDAC9D155}"/>
              </a:ext>
            </a:extLst>
          </p:cNvPr>
          <p:cNvSpPr>
            <a:spLocks noGrp="1"/>
          </p:cNvSpPr>
          <p:nvPr>
            <p:ph type="ftr" sz="quarter" idx="3"/>
          </p:nvPr>
        </p:nvSpPr>
        <p:spPr/>
        <p:txBody>
          <a:bodyPr/>
          <a:lstStyle/>
          <a:p>
            <a:pPr>
              <a:defRPr/>
            </a:pPr>
            <a:r>
              <a:rPr lang="en-US"/>
              <a:t>IEEE LCN 2024 Caen, France                                             </a:t>
            </a:r>
            <a:endParaRPr lang="en-US" sz="1200">
              <a:latin typeface="Times New Roman" charset="0"/>
            </a:endParaRPr>
          </a:p>
        </p:txBody>
      </p:sp>
      <p:sp>
        <p:nvSpPr>
          <p:cNvPr id="5" name="Slide Number Placeholder 4">
            <a:extLst>
              <a:ext uri="{FF2B5EF4-FFF2-40B4-BE49-F238E27FC236}">
                <a16:creationId xmlns:a16="http://schemas.microsoft.com/office/drawing/2014/main" id="{C3F9B5DC-1C03-429D-E26B-B2DEA1943882}"/>
              </a:ext>
            </a:extLst>
          </p:cNvPr>
          <p:cNvSpPr>
            <a:spLocks noGrp="1"/>
          </p:cNvSpPr>
          <p:nvPr>
            <p:ph type="sldNum" sz="quarter" idx="4"/>
          </p:nvPr>
        </p:nvSpPr>
        <p:spPr/>
        <p:txBody>
          <a:bodyPr/>
          <a:lstStyle/>
          <a:p>
            <a:fld id="{583B8791-2079-8941-B242-B1AD4D124D32}" type="slidenum">
              <a:rPr lang="en-US" altLang="en-US" smtClean="0"/>
              <a:pPr/>
              <a:t>9</a:t>
            </a:fld>
            <a:endParaRPr lang="en-US" altLang="en-US"/>
          </a:p>
        </p:txBody>
      </p:sp>
    </p:spTree>
    <p:extLst>
      <p:ext uri="{BB962C8B-B14F-4D97-AF65-F5344CB8AC3E}">
        <p14:creationId xmlns:p14="http://schemas.microsoft.com/office/powerpoint/2010/main" val="1631380464"/>
      </p:ext>
    </p:extLst>
  </p:cSld>
  <p:clrMapOvr>
    <a:masterClrMapping/>
  </p:clrMapOvr>
</p:sld>
</file>

<file path=ppt/theme/theme1.xml><?xml version="1.0" encoding="utf-8"?>
<a:theme xmlns:a="http://schemas.openxmlformats.org/drawingml/2006/main" name="RadioBasics">
  <a:themeElements>
    <a:clrScheme name="RadioBasic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adioBasic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adioBasic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adioBasic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adioBasic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adioBasic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adioBasic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adioBasic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adioBasic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173</TotalTime>
  <Words>1364</Words>
  <Application>Microsoft Office PowerPoint</Application>
  <PresentationFormat>On-screen Show (4:3)</PresentationFormat>
  <Paragraphs>119</Paragraphs>
  <Slides>13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ＭＳ Ｐゴシック</vt:lpstr>
      <vt:lpstr>Arial</vt:lpstr>
      <vt:lpstr>Calibri</vt:lpstr>
      <vt:lpstr>Calibri Light</vt:lpstr>
      <vt:lpstr>Courier New</vt:lpstr>
      <vt:lpstr>Times New Roman</vt:lpstr>
      <vt:lpstr>Wingdings</vt:lpstr>
      <vt:lpstr>RadioBasics</vt:lpstr>
      <vt:lpstr>Privacy-Preserving Drone Navigation through Homomorphic Encryption for  Collision Avoidance</vt:lpstr>
      <vt:lpstr>Introduction</vt:lpstr>
      <vt:lpstr>Background</vt:lpstr>
      <vt:lpstr>Literature Review</vt:lpstr>
      <vt:lpstr>Approach And Assumptions</vt:lpstr>
      <vt:lpstr>Intersection Algorithm</vt:lpstr>
      <vt:lpstr>Proposed Protocol</vt:lpstr>
      <vt:lpstr>Security Analysis</vt:lpstr>
      <vt:lpstr>Experiment Setup</vt:lpstr>
      <vt:lpstr>Results – Comparison with Li et al.</vt:lpstr>
      <vt:lpstr>Results – Comparison with Desai et al.</vt:lpstr>
      <vt:lpstr>Conclusion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Younis</dc:creator>
  <cp:lastModifiedBy>Andrew Quijano</cp:lastModifiedBy>
  <cp:revision>107</cp:revision>
  <dcterms:created xsi:type="dcterms:W3CDTF">2005-07-13T02:28:40Z</dcterms:created>
  <dcterms:modified xsi:type="dcterms:W3CDTF">2024-10-09T11:48:05Z</dcterms:modified>
</cp:coreProperties>
</file>