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d2b0bf66f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d2b0bf66f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d2b0bf66f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d2b0bf66f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d2b0bf66f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d2b0bf66f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d2b0bf66f9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d2b0bf66f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d2b0bf66f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d2b0bf66f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d2b0bf66f9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d2b0bf66f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d2b0bf66f9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d2b0bf66f9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d2b0bf66f9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d2b0bf66f9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d2b0bf66f9_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d2b0bf66f9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br>
              <a:rPr lang="en"/>
            </a:br>
            <a:r>
              <a:rPr lang="en"/>
              <a:t>Though deep fake NCP is created to look as convincing as possible and because the person whose likeness they use is often even explicitly named, there is no question that the content is created to confuse users into thinking it is the real thing, an act that would normally violate fair use. However, </a:t>
            </a:r>
            <a:r>
              <a:rPr lang="en">
                <a:solidFill>
                  <a:schemeClr val="dk1"/>
                </a:solidFill>
              </a:rPr>
              <a:t>we believe fair use arguments will ultimately fail because the most important factor in determining fair use is often the effect on market. For example in Noriega v. Activision, former Panama dictator Manuel Noriega’s likeness was used in a call of duty game, but partly because it was not used in any marketing of the video game, it was ruled as fair use. In another case, Rogers v. Koons, when artist Jeff Koons used a picture owned by Rogers to sell sculptures, the courts ruled that this undermined Rogers’s own ability to sell his art in the same art market. Because perpetrators of deep fake ncp often do not gain monterey value from creating these videos and because victims are often uninterested in similarly selling such pornographic content of themselves, it would be hard for them to argue and win a copyright infringement case.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d2b0bf66f9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d2b0bf66f9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d2b0bf66f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d2b0bf66f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Nonconsensual pornagraphy (or ncp), often referred to as revenge porn, is defined as the distribution of sexually explicit images or videos of individuals without their consent. Deep fake ncp is when a user creates </a:t>
            </a:r>
            <a:r>
              <a:rPr lang="en"/>
              <a:t>synthetic</a:t>
            </a:r>
            <a:r>
              <a:rPr lang="en"/>
              <a:t> content by </a:t>
            </a:r>
            <a:r>
              <a:rPr lang="en"/>
              <a:t>stitching</a:t>
            </a:r>
            <a:r>
              <a:rPr lang="en"/>
              <a:t> usually a person’s likeness onto already existing pornagraphic content. Though some form of nonconsensual porn has been around since the 1980s, recently the rise in power and ubiquity of deep fake technology has allowed this form of harassment to proliferate at an alarming rate. In 2018, a study by Sensity AI found that 90% to 95% of online deep fake videos were nonconsensual porn, and 90% of that porn was of women specifically. Women who suffer from this form of harrasment undergo </a:t>
            </a:r>
            <a:r>
              <a:rPr lang="en"/>
              <a:t>devastating</a:t>
            </a:r>
            <a:r>
              <a:rPr lang="en"/>
              <a:t> mental health </a:t>
            </a:r>
            <a:r>
              <a:rPr lang="en"/>
              <a:t>effects</a:t>
            </a:r>
            <a:r>
              <a:rPr lang="en"/>
              <a:t>-Helen Mort, a poet and broadcaster who was </a:t>
            </a:r>
            <a:r>
              <a:rPr lang="en"/>
              <a:t>harassed</a:t>
            </a:r>
            <a:r>
              <a:rPr lang="en"/>
              <a:t> with deep fake NCP described the </a:t>
            </a:r>
            <a:r>
              <a:rPr lang="en"/>
              <a:t>experience</a:t>
            </a:r>
            <a:r>
              <a:rPr lang="en"/>
              <a:t> saying  “</a:t>
            </a:r>
            <a:r>
              <a:rPr lang="en" sz="1350">
                <a:solidFill>
                  <a:schemeClr val="dk1"/>
                </a:solidFill>
                <a:highlight>
                  <a:srgbClr val="F3F3F3"/>
                </a:highlight>
                <a:latin typeface="Times New Roman"/>
                <a:ea typeface="Times New Roman"/>
                <a:cs typeface="Times New Roman"/>
                <a:sym typeface="Times New Roman"/>
              </a:rPr>
              <a:t>“It really makes you feel powerless, like you’re being put in your place,” she says. “Punished for being a woman with a public voice of any kind.” </a:t>
            </a:r>
            <a:endParaRPr sz="1350">
              <a:solidFill>
                <a:schemeClr val="dk1"/>
              </a:solidFill>
              <a:highlight>
                <a:srgbClr val="F3F3F3"/>
              </a:highlight>
              <a:latin typeface="Times New Roman"/>
              <a:ea typeface="Times New Roman"/>
              <a:cs typeface="Times New Roman"/>
              <a:sym typeface="Times New Roman"/>
            </a:endParaRPr>
          </a:p>
          <a:p>
            <a:pPr indent="0" lvl="0" marL="0" rtl="0" algn="l">
              <a:spcBef>
                <a:spcPts val="0"/>
              </a:spcBef>
              <a:spcAft>
                <a:spcPts val="0"/>
              </a:spcAft>
              <a:buNone/>
            </a:pPr>
            <a:r>
              <a:rPr lang="en" sz="1350">
                <a:solidFill>
                  <a:schemeClr val="dk1"/>
                </a:solidFill>
                <a:highlight>
                  <a:srgbClr val="F3F3F3"/>
                </a:highlight>
                <a:latin typeface="Times New Roman"/>
                <a:ea typeface="Times New Roman"/>
                <a:cs typeface="Times New Roman"/>
                <a:sym typeface="Times New Roman"/>
              </a:rPr>
              <a:t>Despite many news outlets reporting that deepfakes are being weaponized to </a:t>
            </a:r>
            <a:r>
              <a:rPr lang="en" sz="1350">
                <a:solidFill>
                  <a:schemeClr val="dk1"/>
                </a:solidFill>
                <a:highlight>
                  <a:srgbClr val="F3F3F3"/>
                </a:highlight>
                <a:latin typeface="Times New Roman"/>
                <a:ea typeface="Times New Roman"/>
                <a:cs typeface="Times New Roman"/>
                <a:sym typeface="Times New Roman"/>
              </a:rPr>
              <a:t>distort</a:t>
            </a:r>
            <a:r>
              <a:rPr lang="en" sz="1350">
                <a:solidFill>
                  <a:schemeClr val="dk1"/>
                </a:solidFill>
                <a:highlight>
                  <a:srgbClr val="F3F3F3"/>
                </a:highlight>
                <a:latin typeface="Times New Roman"/>
                <a:ea typeface="Times New Roman"/>
                <a:cs typeface="Times New Roman"/>
                <a:sym typeface="Times New Roman"/>
              </a:rPr>
              <a:t> news information, the </a:t>
            </a:r>
            <a:r>
              <a:rPr lang="en" sz="1350">
                <a:solidFill>
                  <a:schemeClr val="dk1"/>
                </a:solidFill>
                <a:highlight>
                  <a:srgbClr val="F3F3F3"/>
                </a:highlight>
                <a:latin typeface="Times New Roman"/>
                <a:ea typeface="Times New Roman"/>
                <a:cs typeface="Times New Roman"/>
                <a:sym typeface="Times New Roman"/>
              </a:rPr>
              <a:t>reality</a:t>
            </a:r>
            <a:r>
              <a:rPr lang="en" sz="1350">
                <a:solidFill>
                  <a:schemeClr val="dk1"/>
                </a:solidFill>
                <a:highlight>
                  <a:srgbClr val="F3F3F3"/>
                </a:highlight>
                <a:latin typeface="Times New Roman"/>
                <a:ea typeface="Times New Roman"/>
                <a:cs typeface="Times New Roman"/>
                <a:sym typeface="Times New Roman"/>
              </a:rPr>
              <a:t> is that an overwhelming portion of deepfakes are being used to harass, humiliate and even extort women.</a:t>
            </a:r>
            <a:endParaRPr sz="1350">
              <a:solidFill>
                <a:schemeClr val="dk1"/>
              </a:solidFill>
              <a:highlight>
                <a:srgbClr val="F3F3F3"/>
              </a:highlight>
              <a:latin typeface="Times New Roman"/>
              <a:ea typeface="Times New Roman"/>
              <a:cs typeface="Times New Roman"/>
              <a:sym typeface="Times New Roman"/>
            </a:endParaRPr>
          </a:p>
          <a:p>
            <a:pPr indent="0" lvl="0" marL="0" rtl="0" algn="l">
              <a:spcBef>
                <a:spcPts val="0"/>
              </a:spcBef>
              <a:spcAft>
                <a:spcPts val="0"/>
              </a:spcAft>
              <a:buNone/>
            </a:pPr>
            <a:r>
              <a:t/>
            </a:r>
            <a:endParaRPr/>
          </a:p>
          <a:p>
            <a:pPr indent="0" lvl="0" marL="0" rtl="0" algn="l">
              <a:spcBef>
                <a:spcPts val="0"/>
              </a:spcBef>
              <a:spcAft>
                <a:spcPts val="0"/>
              </a:spcAft>
              <a:buNone/>
            </a:pPr>
            <a:r>
              <a:rPr lang="en"/>
              <a:t>https://www.businessinsider.com/deepfake-nude-revenge-porn-telegram-bot-2020-10</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d2b0bf66f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d2b0bf66f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d2b0bf66f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d2b0bf66f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Deep Fakes are based on a field of machine learning called Deep Learning. In deep learning, algorithms called neural networks, which are designed to imitate the neurons inside of a human brain, are able to learn important features from input data </a:t>
            </a:r>
            <a:r>
              <a:rPr lang="en"/>
              <a:t>quickly</a:t>
            </a:r>
            <a:r>
              <a:rPr lang="en"/>
              <a:t> and often without supervision. They were first proposed in 1944, but because they were very computationally expensive, they did not </a:t>
            </a:r>
            <a:r>
              <a:rPr lang="en"/>
              <a:t>achieve</a:t>
            </a:r>
            <a:r>
              <a:rPr lang="en"/>
              <a:t> widespread popularity until around the 2000’s, when GPU chips became more widely </a:t>
            </a:r>
            <a:r>
              <a:rPr lang="en"/>
              <a:t>available</a:t>
            </a:r>
            <a:r>
              <a:rPr lang="en"/>
              <a:t>. This type of machine learning has been used by car companies like Tesla to power their autodriving </a:t>
            </a:r>
            <a:r>
              <a:rPr lang="en"/>
              <a:t>capabilities</a:t>
            </a:r>
            <a:r>
              <a:rPr lang="en"/>
              <a:t>, by Google to </a:t>
            </a:r>
            <a:r>
              <a:rPr lang="en"/>
              <a:t>defeat</a:t>
            </a:r>
            <a:r>
              <a:rPr lang="en"/>
              <a:t> a human for the first time ever in a game of go, and now by companies like Buzzfeed who created a viral deep fake video of Barack Obama using Jordan peele’s facial movements.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Deep fakes </a:t>
            </a:r>
            <a:r>
              <a:rPr lang="en"/>
              <a:t>started</a:t>
            </a:r>
            <a:r>
              <a:rPr lang="en"/>
              <a:t> in 2018, when a reddit user who went by the name “deepfakes” started posting celebrities faces swapped onto porn. SInce then, the technology to create and dissemenate these videos has only become more powerful thanks to two key </a:t>
            </a:r>
            <a:r>
              <a:rPr lang="en"/>
              <a:t>technologies</a:t>
            </a:r>
            <a:r>
              <a:rPr lang="en"/>
              <a:t> </a:t>
            </a:r>
            <a:r>
              <a:rPr lang="en"/>
              <a:t>behind</a:t>
            </a:r>
            <a:r>
              <a:rPr lang="en"/>
              <a:t> deep fakes: the autoencoder and the GAN, or generative adversarial networks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cd45f668b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cd45f668b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d308ef11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d308ef11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d2b0bf66f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d2b0bf66f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this diagram shows how an autoencoder creates the face swap between two images. An autoencoder is an </a:t>
            </a:r>
            <a:r>
              <a:rPr lang="en"/>
              <a:t>unsupervised</a:t>
            </a:r>
            <a:r>
              <a:rPr lang="en"/>
              <a:t> neural network whose </a:t>
            </a:r>
            <a:r>
              <a:rPr lang="en"/>
              <a:t>purpose</a:t>
            </a:r>
            <a:r>
              <a:rPr lang="en"/>
              <a:t> is to reconstruct the given data. Because of this, autoencoder’s input layer has the same number of neurons as their output layer. The encoder portion of the autoencoder analyzes the training images its given for essential “features,” and then the decoder portion reconstructs a face it is </a:t>
            </a:r>
            <a:r>
              <a:rPr lang="en"/>
              <a:t>trained</a:t>
            </a:r>
            <a:r>
              <a:rPr lang="en"/>
              <a:t> on based on new data. So essentially you will have two encoders trained on two sets of images, and two decoders trained on two sets of images, but then when you run the system </a:t>
            </a:r>
            <a:r>
              <a:rPr lang="en"/>
              <a:t>you</a:t>
            </a:r>
            <a:r>
              <a:rPr lang="en"/>
              <a:t> switch the encoder/decoder set, so you end up generating a face you’ve seen before in training based on data from another face you have not seen before in training. </a:t>
            </a:r>
            <a:endParaRPr/>
          </a:p>
          <a:p>
            <a:pPr indent="0" lvl="0" marL="0" rtl="0" algn="l">
              <a:spcBef>
                <a:spcPts val="0"/>
              </a:spcBef>
              <a:spcAft>
                <a:spcPts val="0"/>
              </a:spcAft>
              <a:buNone/>
            </a:pPr>
            <a:r>
              <a:rPr lang="en"/>
              <a:t>While in the past facial manipulations required </a:t>
            </a:r>
            <a:r>
              <a:rPr lang="en"/>
              <a:t>careful manual editing to ensure everything moved together flawlessly, the autoencoder can achieve all these blending and stitching skills automatically.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d2b0bf66f9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d2b0bf66f9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d2a3b5141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d2a3b5141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Well, thankfully there has been some work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problem finished, presentation over. Right…????</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d2a3b5141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d2a3b5141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Literally, two years later another paper was published on how to circumvent the deep fake detection system created in 2019.</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5.jpg"/><Relationship Id="rId4" Type="http://schemas.openxmlformats.org/officeDocument/2006/relationships/image" Target="../media/image7.jpg"/><Relationship Id="rId5"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2.jpg"/><Relationship Id="rId5"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hyperlink" Target="http://drive.google.com/file/d/1ZiS4u5LXWOgRGqIt3GgjByt8Gzn21xd3/view" TargetMode="External"/><Relationship Id="rId5"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hyperlink" Target="http://drive.google.com/file/d/1Tub1F2mnl3FsDPlx36eJN8EzuSNGxfnM/view" TargetMode="External"/><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Deep Fake Revenge Porn </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Domestic Violence of the Future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Deep Fake NCP causes the same harms as traditional NCP</a:t>
            </a:r>
            <a:endParaRPr/>
          </a:p>
        </p:txBody>
      </p:sp>
      <p:sp>
        <p:nvSpPr>
          <p:cNvPr id="134" name="Google Shape;134;p22"/>
          <p:cNvSpPr txBox="1"/>
          <p:nvPr>
            <p:ph idx="1" type="body"/>
          </p:nvPr>
        </p:nvSpPr>
        <p:spPr>
          <a:xfrm>
            <a:off x="311700" y="1563950"/>
            <a:ext cx="8520600" cy="3004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Ashcroft v. Free Speech Coalition (2002)</a:t>
            </a:r>
            <a:endParaRPr/>
          </a:p>
          <a:p>
            <a:pPr indent="-342900" lvl="0" marL="457200" rtl="0" algn="l">
              <a:spcBef>
                <a:spcPts val="1200"/>
              </a:spcBef>
              <a:spcAft>
                <a:spcPts val="0"/>
              </a:spcAft>
              <a:buSzPts val="1800"/>
              <a:buChar char="●"/>
            </a:pPr>
            <a:r>
              <a:rPr lang="en"/>
              <a:t>Virtual Child Pornography is protected, non-obscene speech because it has artistic value</a:t>
            </a:r>
            <a:endParaRPr/>
          </a:p>
          <a:p>
            <a:pPr indent="0" lvl="0" marL="0" rtl="0" algn="l">
              <a:spcBef>
                <a:spcPts val="1200"/>
              </a:spcBef>
              <a:spcAft>
                <a:spcPts val="0"/>
              </a:spcAft>
              <a:buNone/>
            </a:pPr>
            <a:r>
              <a:rPr lang="en"/>
              <a:t>United States v. Hotaling (2011)</a:t>
            </a:r>
            <a:endParaRPr/>
          </a:p>
          <a:p>
            <a:pPr indent="-342900" lvl="0" marL="457200" rtl="0" algn="l">
              <a:spcBef>
                <a:spcPts val="1200"/>
              </a:spcBef>
              <a:spcAft>
                <a:spcPts val="0"/>
              </a:spcAft>
              <a:buSzPts val="1800"/>
              <a:buChar char="●"/>
            </a:pPr>
            <a:r>
              <a:rPr lang="en"/>
              <a:t>Morphed computer-generated images are essentially child pornography</a:t>
            </a:r>
            <a:endParaRPr/>
          </a:p>
        </p:txBody>
      </p:sp>
      <p:sp>
        <p:nvSpPr>
          <p:cNvPr id="135" name="Google Shape;135;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Section 230 does not protect common cases of NCP</a:t>
            </a:r>
            <a:endParaRPr/>
          </a:p>
        </p:txBody>
      </p:sp>
      <p:sp>
        <p:nvSpPr>
          <p:cNvPr id="141" name="Google Shape;141;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Barnes v. Yahoo! (2009)</a:t>
            </a:r>
            <a:endParaRPr/>
          </a:p>
          <a:p>
            <a:pPr indent="-342900" lvl="0" marL="457200" rtl="0" algn="l">
              <a:spcBef>
                <a:spcPts val="1200"/>
              </a:spcBef>
              <a:spcAft>
                <a:spcPts val="0"/>
              </a:spcAft>
              <a:buSzPts val="1800"/>
              <a:buChar char="●"/>
            </a:pPr>
            <a:r>
              <a:rPr lang="en"/>
              <a:t>Yahoo is not a content provider and not a publisher</a:t>
            </a:r>
            <a:endParaRPr/>
          </a:p>
          <a:p>
            <a:pPr indent="-342900" lvl="0" marL="457200" rtl="0" algn="l">
              <a:spcBef>
                <a:spcPts val="0"/>
              </a:spcBef>
              <a:spcAft>
                <a:spcPts val="0"/>
              </a:spcAft>
              <a:buSzPts val="1800"/>
              <a:buChar char="●"/>
            </a:pPr>
            <a:r>
              <a:rPr lang="en"/>
              <a:t>Yahoo’s responsibility in their lack of “good faith” restricting</a:t>
            </a:r>
            <a:endParaRPr/>
          </a:p>
          <a:p>
            <a:pPr indent="-342900" lvl="0" marL="457200" rtl="0" algn="l">
              <a:spcBef>
                <a:spcPts val="0"/>
              </a:spcBef>
              <a:spcAft>
                <a:spcPts val="0"/>
              </a:spcAft>
              <a:buSzPts val="1800"/>
              <a:buChar char="●"/>
            </a:pPr>
            <a:r>
              <a:rPr lang="en"/>
              <a:t>The protections would be the same for deep fake NCP</a:t>
            </a:r>
            <a:endParaRPr/>
          </a:p>
        </p:txBody>
      </p:sp>
      <p:sp>
        <p:nvSpPr>
          <p:cNvPr id="142" name="Google Shape;14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Section 230 does not apply to Content Providers</a:t>
            </a:r>
            <a:endParaRPr/>
          </a:p>
        </p:txBody>
      </p:sp>
      <p:sp>
        <p:nvSpPr>
          <p:cNvPr id="148" name="Google Shape;148;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Fair Housing Council v. Roommates.com (2008)</a:t>
            </a:r>
            <a:endParaRPr/>
          </a:p>
          <a:p>
            <a:pPr indent="-342900" lvl="0" marL="457200" rtl="0" algn="l">
              <a:spcBef>
                <a:spcPts val="1200"/>
              </a:spcBef>
              <a:spcAft>
                <a:spcPts val="0"/>
              </a:spcAft>
              <a:buSzPts val="1800"/>
              <a:buChar char="●"/>
            </a:pPr>
            <a:r>
              <a:rPr lang="en"/>
              <a:t>Roommates.com used registration information to filter roommate preferences</a:t>
            </a:r>
            <a:endParaRPr/>
          </a:p>
          <a:p>
            <a:pPr indent="-342900" lvl="0" marL="457200" rtl="0" algn="l">
              <a:spcBef>
                <a:spcPts val="0"/>
              </a:spcBef>
              <a:spcAft>
                <a:spcPts val="0"/>
              </a:spcAft>
              <a:buSzPts val="1800"/>
              <a:buChar char="●"/>
            </a:pPr>
            <a:r>
              <a:rPr lang="en"/>
              <a:t>Roommates.com affirmatively solicited content that contributed to discrimination </a:t>
            </a:r>
            <a:endParaRPr/>
          </a:p>
          <a:p>
            <a:pPr indent="-342900" lvl="0" marL="457200" rtl="0" algn="l">
              <a:spcBef>
                <a:spcPts val="0"/>
              </a:spcBef>
              <a:spcAft>
                <a:spcPts val="0"/>
              </a:spcAft>
              <a:buSzPts val="1800"/>
              <a:buChar char="●"/>
            </a:pPr>
            <a:r>
              <a:rPr lang="en"/>
              <a:t>Roommates.com is a content provider and a publisher</a:t>
            </a:r>
            <a:endParaRPr/>
          </a:p>
        </p:txBody>
      </p:sp>
      <p:sp>
        <p:nvSpPr>
          <p:cNvPr id="149" name="Google Shape;149;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counts as a Content Provider of Deep Fake NCP</a:t>
            </a:r>
            <a:endParaRPr/>
          </a:p>
        </p:txBody>
      </p:sp>
      <p:sp>
        <p:nvSpPr>
          <p:cNvPr id="155" name="Google Shape;155;p25"/>
          <p:cNvSpPr txBox="1"/>
          <p:nvPr>
            <p:ph idx="1" type="body"/>
          </p:nvPr>
        </p:nvSpPr>
        <p:spPr>
          <a:xfrm>
            <a:off x="311700" y="1152475"/>
            <a:ext cx="48318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Lemmon v. Snap</a:t>
            </a:r>
            <a:endParaRPr/>
          </a:p>
          <a:p>
            <a:pPr indent="-342900" lvl="0" marL="457200" rtl="0" algn="l">
              <a:spcBef>
                <a:spcPts val="1200"/>
              </a:spcBef>
              <a:spcAft>
                <a:spcPts val="0"/>
              </a:spcAft>
              <a:buSzPts val="1800"/>
              <a:buChar char="●"/>
            </a:pPr>
            <a:r>
              <a:rPr lang="en"/>
              <a:t>Speed Filter is a “content-neutral” tool</a:t>
            </a:r>
            <a:endParaRPr/>
          </a:p>
          <a:p>
            <a:pPr indent="0" lvl="0" marL="0" rtl="0" algn="l">
              <a:spcBef>
                <a:spcPts val="1200"/>
              </a:spcBef>
              <a:spcAft>
                <a:spcPts val="0"/>
              </a:spcAft>
              <a:buNone/>
            </a:pPr>
            <a:r>
              <a:rPr lang="en"/>
              <a:t>Snapchat’s Deep Fake Filters</a:t>
            </a:r>
            <a:endParaRPr/>
          </a:p>
          <a:p>
            <a:pPr indent="-342900" lvl="0" marL="457200" rtl="0" algn="l">
              <a:spcBef>
                <a:spcPts val="1200"/>
              </a:spcBef>
              <a:spcAft>
                <a:spcPts val="0"/>
              </a:spcAft>
              <a:buSzPts val="1800"/>
              <a:buChar char="●"/>
            </a:pPr>
            <a:r>
              <a:rPr lang="en"/>
              <a:t>Face Swap</a:t>
            </a:r>
            <a:endParaRPr/>
          </a:p>
          <a:p>
            <a:pPr indent="0" lvl="0" marL="0" rtl="0" algn="l">
              <a:spcBef>
                <a:spcPts val="1200"/>
              </a:spcBef>
              <a:spcAft>
                <a:spcPts val="0"/>
              </a:spcAft>
              <a:buNone/>
            </a:pPr>
            <a:r>
              <a:rPr lang="en"/>
              <a:t>What is not a </a:t>
            </a:r>
            <a:r>
              <a:rPr lang="en"/>
              <a:t>“content-neutral” tool?</a:t>
            </a:r>
            <a:endParaRPr/>
          </a:p>
          <a:p>
            <a:pPr indent="-342900" lvl="0" marL="457200" rtl="0" algn="l">
              <a:spcBef>
                <a:spcPts val="1200"/>
              </a:spcBef>
              <a:spcAft>
                <a:spcPts val="0"/>
              </a:spcAft>
              <a:buSzPts val="1800"/>
              <a:buChar char="●"/>
            </a:pPr>
            <a:r>
              <a:rPr lang="en"/>
              <a:t>Face Swap into pornographic scenarios only</a:t>
            </a:r>
            <a:endParaRPr/>
          </a:p>
          <a:p>
            <a:pPr indent="-342900" lvl="0" marL="457200" rtl="0" algn="l">
              <a:spcBef>
                <a:spcPts val="0"/>
              </a:spcBef>
              <a:spcAft>
                <a:spcPts val="0"/>
              </a:spcAft>
              <a:buSzPts val="1800"/>
              <a:buChar char="●"/>
            </a:pPr>
            <a:r>
              <a:rPr lang="en"/>
              <a:t>U</a:t>
            </a:r>
            <a:r>
              <a:rPr lang="en"/>
              <a:t>ndressing clothed bodies (DeepNude)</a:t>
            </a:r>
            <a:endParaRPr/>
          </a:p>
        </p:txBody>
      </p:sp>
      <p:pic>
        <p:nvPicPr>
          <p:cNvPr id="156" name="Google Shape;156;p25"/>
          <p:cNvPicPr preferRelativeResize="0"/>
          <p:nvPr/>
        </p:nvPicPr>
        <p:blipFill>
          <a:blip r:embed="rId3">
            <a:alphaModFix/>
          </a:blip>
          <a:stretch>
            <a:fillRect/>
          </a:stretch>
        </p:blipFill>
        <p:spPr>
          <a:xfrm>
            <a:off x="5143500" y="1017725"/>
            <a:ext cx="3695700" cy="1965650"/>
          </a:xfrm>
          <a:prstGeom prst="rect">
            <a:avLst/>
          </a:prstGeom>
          <a:noFill/>
          <a:ln>
            <a:noFill/>
          </a:ln>
        </p:spPr>
      </p:pic>
      <p:sp>
        <p:nvSpPr>
          <p:cNvPr id="157" name="Google Shape;157;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Pursuing a Copyright Claim</a:t>
            </a:r>
            <a:endParaRPr/>
          </a:p>
        </p:txBody>
      </p:sp>
      <p:sp>
        <p:nvSpPr>
          <p:cNvPr id="163" name="Google Shape;163;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arenR"/>
            </a:pPr>
            <a:r>
              <a:rPr lang="en"/>
              <a:t>An often hinted-at alternative to tort claims</a:t>
            </a:r>
            <a:endParaRPr/>
          </a:p>
          <a:p>
            <a:pPr indent="-342900" lvl="0" marL="457200" rtl="0" algn="l">
              <a:spcBef>
                <a:spcPts val="0"/>
              </a:spcBef>
              <a:spcAft>
                <a:spcPts val="0"/>
              </a:spcAft>
              <a:buSzPts val="1800"/>
              <a:buAutoNum type="arabicParenR"/>
            </a:pPr>
            <a:r>
              <a:rPr lang="en"/>
              <a:t>Cause of action and remedies arise under the Digital Millennium Copyright Act</a:t>
            </a:r>
            <a:endParaRPr/>
          </a:p>
          <a:p>
            <a:pPr indent="-342900" lvl="0" marL="457200" rtl="0" algn="l">
              <a:spcBef>
                <a:spcPts val="0"/>
              </a:spcBef>
              <a:spcAft>
                <a:spcPts val="0"/>
              </a:spcAft>
              <a:buSzPts val="1800"/>
              <a:buAutoNum type="arabicParenR"/>
            </a:pPr>
            <a:r>
              <a:rPr lang="en"/>
              <a:t>High level requirements:</a:t>
            </a:r>
            <a:endParaRPr/>
          </a:p>
          <a:p>
            <a:pPr indent="-317500" lvl="1" marL="914400" rtl="0" algn="l">
              <a:spcBef>
                <a:spcPts val="0"/>
              </a:spcBef>
              <a:spcAft>
                <a:spcPts val="0"/>
              </a:spcAft>
              <a:buSzPts val="1400"/>
              <a:buAutoNum type="alphaLcParenR"/>
            </a:pPr>
            <a:r>
              <a:rPr lang="en"/>
              <a:t>Claimant is the “author” of the image</a:t>
            </a:r>
            <a:endParaRPr/>
          </a:p>
          <a:p>
            <a:pPr indent="-317500" lvl="1" marL="914400" rtl="0" algn="l">
              <a:spcBef>
                <a:spcPts val="0"/>
              </a:spcBef>
              <a:spcAft>
                <a:spcPts val="0"/>
              </a:spcAft>
              <a:buSzPts val="1400"/>
              <a:buAutoNum type="alphaLcParenR"/>
            </a:pPr>
            <a:r>
              <a:rPr lang="en"/>
              <a:t>Claimant is aware of the image’s unauthorized distribution</a:t>
            </a:r>
            <a:endParaRPr/>
          </a:p>
          <a:p>
            <a:pPr indent="-317500" lvl="1" marL="914400" rtl="0" algn="l">
              <a:spcBef>
                <a:spcPts val="0"/>
              </a:spcBef>
              <a:spcAft>
                <a:spcPts val="0"/>
              </a:spcAft>
              <a:buSzPts val="1400"/>
              <a:buAutoNum type="alphaLcParenR"/>
            </a:pPr>
            <a:r>
              <a:rPr lang="en"/>
              <a:t>Claimant registered the copyright</a:t>
            </a:r>
            <a:endParaRPr/>
          </a:p>
          <a:p>
            <a:pPr indent="-317500" lvl="1" marL="914400" rtl="0" algn="l">
              <a:spcBef>
                <a:spcPts val="0"/>
              </a:spcBef>
              <a:spcAft>
                <a:spcPts val="0"/>
              </a:spcAft>
              <a:buSzPts val="1400"/>
              <a:buAutoNum type="alphaLcParenR"/>
            </a:pPr>
            <a:r>
              <a:rPr lang="en"/>
              <a:t>Claimant finds representation and files a legal claim against the distributor</a:t>
            </a:r>
            <a:endParaRPr/>
          </a:p>
          <a:p>
            <a:pPr indent="-317500" lvl="2" marL="1371600" rtl="0" algn="l">
              <a:spcBef>
                <a:spcPts val="0"/>
              </a:spcBef>
              <a:spcAft>
                <a:spcPts val="0"/>
              </a:spcAft>
              <a:buSzPts val="1400"/>
              <a:buAutoNum type="romanLcParenR"/>
            </a:pPr>
            <a:r>
              <a:rPr lang="en"/>
              <a:t>Directly tied to lack of financial remedies</a:t>
            </a:r>
            <a:endParaRPr/>
          </a:p>
        </p:txBody>
      </p:sp>
      <p:sp>
        <p:nvSpPr>
          <p:cNvPr id="164" name="Google Shape;164;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Copyright Infringement Remedies May Suit Victims’ Needs</a:t>
            </a:r>
            <a:endParaRPr/>
          </a:p>
        </p:txBody>
      </p:sp>
      <p:sp>
        <p:nvSpPr>
          <p:cNvPr id="170" name="Google Shape;170;p27"/>
          <p:cNvSpPr txBox="1"/>
          <p:nvPr>
            <p:ph idx="1" type="body"/>
          </p:nvPr>
        </p:nvSpPr>
        <p:spPr>
          <a:xfrm>
            <a:off x="311700" y="1000075"/>
            <a:ext cx="8520600" cy="399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arenR"/>
            </a:pPr>
            <a:r>
              <a:rPr lang="en"/>
              <a:t>Mirrors tort remedies</a:t>
            </a:r>
            <a:endParaRPr/>
          </a:p>
          <a:p>
            <a:pPr indent="-317500" lvl="1" marL="914400" rtl="0" algn="l">
              <a:spcBef>
                <a:spcPts val="0"/>
              </a:spcBef>
              <a:spcAft>
                <a:spcPts val="0"/>
              </a:spcAft>
              <a:buSzPts val="1400"/>
              <a:buAutoNum type="alphaLcParenR"/>
            </a:pPr>
            <a:r>
              <a:rPr lang="en"/>
              <a:t>Distributor </a:t>
            </a:r>
            <a:r>
              <a:rPr lang="en"/>
              <a:t>must</a:t>
            </a:r>
            <a:r>
              <a:rPr lang="en"/>
              <a:t> remove the copyrighted material from their platform</a:t>
            </a:r>
            <a:endParaRPr/>
          </a:p>
          <a:p>
            <a:pPr indent="-317500" lvl="2" marL="1371600" rtl="0" algn="l">
              <a:spcBef>
                <a:spcPts val="0"/>
              </a:spcBef>
              <a:spcAft>
                <a:spcPts val="0"/>
              </a:spcAft>
              <a:buSzPts val="1400"/>
              <a:buAutoNum type="romanLcParenR"/>
            </a:pPr>
            <a:r>
              <a:rPr lang="en"/>
              <a:t>Prevents future harms</a:t>
            </a:r>
            <a:endParaRPr/>
          </a:p>
          <a:p>
            <a:pPr indent="-317500" lvl="2" marL="1371600" rtl="0" algn="l">
              <a:spcBef>
                <a:spcPts val="0"/>
              </a:spcBef>
              <a:spcAft>
                <a:spcPts val="0"/>
              </a:spcAft>
              <a:buSzPts val="1400"/>
              <a:buAutoNum type="romanLcParenR"/>
            </a:pPr>
            <a:r>
              <a:rPr lang="en"/>
              <a:t>Goes beyond a tort against deep fake NCP creator, which does not result in comprehensive takedown</a:t>
            </a:r>
            <a:endParaRPr/>
          </a:p>
          <a:p>
            <a:pPr indent="-317500" lvl="1" marL="914400" rtl="0" algn="l">
              <a:spcBef>
                <a:spcPts val="0"/>
              </a:spcBef>
              <a:spcAft>
                <a:spcPts val="0"/>
              </a:spcAft>
              <a:buSzPts val="1400"/>
              <a:buAutoNum type="alphaLcParenR"/>
            </a:pPr>
            <a:r>
              <a:rPr lang="en"/>
              <a:t>Victim may be entitled to money damages</a:t>
            </a:r>
            <a:endParaRPr/>
          </a:p>
          <a:p>
            <a:pPr indent="-317500" lvl="2" marL="1371600" rtl="0" algn="l">
              <a:spcBef>
                <a:spcPts val="0"/>
              </a:spcBef>
              <a:spcAft>
                <a:spcPts val="0"/>
              </a:spcAft>
              <a:buSzPts val="1400"/>
              <a:buAutoNum type="romanLcParenR"/>
            </a:pPr>
            <a:r>
              <a:rPr lang="en"/>
              <a:t>Addresses psychological harms (expensive healthcare), employment ramifications</a:t>
            </a:r>
            <a:endParaRPr/>
          </a:p>
          <a:p>
            <a:pPr indent="-317500" lvl="2" marL="1371600" rtl="0" algn="l">
              <a:spcBef>
                <a:spcPts val="0"/>
              </a:spcBef>
              <a:spcAft>
                <a:spcPts val="0"/>
              </a:spcAft>
              <a:buSzPts val="1400"/>
              <a:buAutoNum type="romanLcParenR"/>
            </a:pPr>
            <a:r>
              <a:rPr lang="en"/>
              <a:t>BUT requires actual knowledge of the copyright infringement, notice to the platform, and a refusal to act expeditiously</a:t>
            </a:r>
            <a:endParaRPr/>
          </a:p>
          <a:p>
            <a:pPr indent="-317500" lvl="1" marL="914400" rtl="0" algn="l">
              <a:spcBef>
                <a:spcPts val="0"/>
              </a:spcBef>
              <a:spcAft>
                <a:spcPts val="0"/>
              </a:spcAft>
              <a:buSzPts val="1400"/>
              <a:buAutoNum type="alphaLcParenR"/>
            </a:pPr>
            <a:r>
              <a:rPr lang="en"/>
              <a:t>Sense that “justice has been served”</a:t>
            </a:r>
            <a:endParaRPr/>
          </a:p>
          <a:p>
            <a:pPr indent="-317500" lvl="1" marL="914400" rtl="0" algn="l">
              <a:spcBef>
                <a:spcPts val="0"/>
              </a:spcBef>
              <a:spcAft>
                <a:spcPts val="0"/>
              </a:spcAft>
              <a:buSzPts val="1400"/>
              <a:buAutoNum type="alphaLcParenR"/>
            </a:pPr>
            <a:r>
              <a:rPr lang="en"/>
              <a:t>No carceral outcome as with criminal cases, but imprisoning corporate distributors does not directly serve victim’s interests--criminal outcome would be punitive, not protective</a:t>
            </a:r>
            <a:endParaRPr/>
          </a:p>
          <a:p>
            <a:pPr indent="-342900" lvl="0" marL="457200" rtl="0" algn="l">
              <a:spcBef>
                <a:spcPts val="0"/>
              </a:spcBef>
              <a:spcAft>
                <a:spcPts val="0"/>
              </a:spcAft>
              <a:buSzPts val="1800"/>
              <a:buAutoNum type="arabicParenR"/>
            </a:pPr>
            <a:r>
              <a:rPr lang="en"/>
              <a:t>But, no remedy can make a victim “whole”</a:t>
            </a:r>
            <a:endParaRPr/>
          </a:p>
          <a:p>
            <a:pPr indent="-317500" lvl="1" marL="914400" rtl="0" algn="l">
              <a:spcBef>
                <a:spcPts val="0"/>
              </a:spcBef>
              <a:spcAft>
                <a:spcPts val="0"/>
              </a:spcAft>
              <a:buSzPts val="1400"/>
              <a:buAutoNum type="alphaLcParenR"/>
            </a:pPr>
            <a:r>
              <a:rPr lang="en"/>
              <a:t>Social repercussions</a:t>
            </a:r>
            <a:endParaRPr/>
          </a:p>
          <a:p>
            <a:pPr indent="-317500" lvl="1" marL="914400" rtl="0" algn="l">
              <a:spcBef>
                <a:spcPts val="0"/>
              </a:spcBef>
              <a:spcAft>
                <a:spcPts val="0"/>
              </a:spcAft>
              <a:buSzPts val="1400"/>
              <a:buAutoNum type="alphaLcParenR"/>
            </a:pPr>
            <a:r>
              <a:rPr lang="en"/>
              <a:t>Content is never truly gone</a:t>
            </a:r>
            <a:endParaRPr/>
          </a:p>
        </p:txBody>
      </p:sp>
      <p:sp>
        <p:nvSpPr>
          <p:cNvPr id="171" name="Google Shape;171;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Registering a Copyright is Not Appropriate for All Victims</a:t>
            </a:r>
            <a:endParaRPr/>
          </a:p>
        </p:txBody>
      </p:sp>
      <p:pic>
        <p:nvPicPr>
          <p:cNvPr id="177" name="Google Shape;177;p28"/>
          <p:cNvPicPr preferRelativeResize="0"/>
          <p:nvPr/>
        </p:nvPicPr>
        <p:blipFill>
          <a:blip r:embed="rId3">
            <a:alphaModFix/>
          </a:blip>
          <a:stretch>
            <a:fillRect/>
          </a:stretch>
        </p:blipFill>
        <p:spPr>
          <a:xfrm>
            <a:off x="3429000" y="3550025"/>
            <a:ext cx="5715000" cy="1593475"/>
          </a:xfrm>
          <a:prstGeom prst="rect">
            <a:avLst/>
          </a:prstGeom>
          <a:noFill/>
          <a:ln>
            <a:noFill/>
          </a:ln>
        </p:spPr>
      </p:pic>
      <p:sp>
        <p:nvSpPr>
          <p:cNvPr id="178" name="Google Shape;178;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arenR"/>
            </a:pPr>
            <a:r>
              <a:rPr lang="en"/>
              <a:t>Victim must “voluntarily” share sensitive information </a:t>
            </a:r>
            <a:endParaRPr/>
          </a:p>
          <a:p>
            <a:pPr indent="-317500" lvl="1" marL="914400" rtl="0" algn="l">
              <a:spcBef>
                <a:spcPts val="0"/>
              </a:spcBef>
              <a:spcAft>
                <a:spcPts val="0"/>
              </a:spcAft>
              <a:buSzPts val="1400"/>
              <a:buAutoNum type="alphaLcParenR"/>
            </a:pPr>
            <a:r>
              <a:rPr lang="en"/>
              <a:t>Copyright owners may suppress images from the Library of Congress public catalog in some cases</a:t>
            </a:r>
            <a:endParaRPr/>
          </a:p>
          <a:p>
            <a:pPr indent="-317500" lvl="1" marL="914400" rtl="0" algn="l">
              <a:spcBef>
                <a:spcPts val="0"/>
              </a:spcBef>
              <a:spcAft>
                <a:spcPts val="0"/>
              </a:spcAft>
              <a:buSzPts val="1400"/>
              <a:buAutoNum type="alphaLcParenR"/>
            </a:pPr>
            <a:r>
              <a:rPr lang="en" sz="1400"/>
              <a:t>Retraumatizes victim by forcing complicity in distribution</a:t>
            </a:r>
            <a:endParaRPr sz="1400"/>
          </a:p>
          <a:p>
            <a:pPr indent="-342900" lvl="0" marL="457200" rtl="0" algn="l">
              <a:spcBef>
                <a:spcPts val="0"/>
              </a:spcBef>
              <a:spcAft>
                <a:spcPts val="0"/>
              </a:spcAft>
              <a:buSzPts val="1800"/>
              <a:buAutoNum type="arabicParenR"/>
            </a:pPr>
            <a:r>
              <a:rPr lang="en"/>
              <a:t>Victim must be the author</a:t>
            </a:r>
            <a:endParaRPr/>
          </a:p>
          <a:p>
            <a:pPr indent="-317500" lvl="1" marL="914400" rtl="0" algn="l">
              <a:spcBef>
                <a:spcPts val="0"/>
              </a:spcBef>
              <a:spcAft>
                <a:spcPts val="0"/>
              </a:spcAft>
              <a:buSzPts val="1400"/>
              <a:buAutoNum type="alphaLcParenR"/>
            </a:pPr>
            <a:r>
              <a:rPr lang="en"/>
              <a:t>Victims do not always take the photo themselves</a:t>
            </a:r>
            <a:endParaRPr/>
          </a:p>
          <a:p>
            <a:pPr indent="-317500" lvl="1" marL="914400" rtl="0" algn="l">
              <a:spcBef>
                <a:spcPts val="0"/>
              </a:spcBef>
              <a:spcAft>
                <a:spcPts val="0"/>
              </a:spcAft>
              <a:buSzPts val="1400"/>
              <a:buAutoNum type="alphaLcParenR"/>
            </a:pPr>
            <a:r>
              <a:rPr lang="en"/>
              <a:t>Deep fakes make it difficult to identify the source material, since the Autoencoder replicates facial features that would be present in all photos of the victim and puts them into a new context</a:t>
            </a:r>
            <a:endParaRPr/>
          </a:p>
        </p:txBody>
      </p:sp>
      <p:sp>
        <p:nvSpPr>
          <p:cNvPr id="179" name="Google Shape;179;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Fair Use Doctrine May Preclude Copyright Infringement Claims for Deep Fake NCP</a:t>
            </a:r>
            <a:endParaRPr/>
          </a:p>
        </p:txBody>
      </p:sp>
      <p:sp>
        <p:nvSpPr>
          <p:cNvPr id="185" name="Google Shape;185;p29"/>
          <p:cNvSpPr txBox="1"/>
          <p:nvPr>
            <p:ph idx="1" type="body"/>
          </p:nvPr>
        </p:nvSpPr>
        <p:spPr>
          <a:xfrm>
            <a:off x="311700" y="1707275"/>
            <a:ext cx="8520600" cy="3436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arenR"/>
            </a:pPr>
            <a:r>
              <a:rPr lang="en"/>
              <a:t>Because the Autoencoder makes such significant alterations to the source images, distributors may find a defense in fair use</a:t>
            </a:r>
            <a:endParaRPr/>
          </a:p>
          <a:p>
            <a:pPr indent="-342900" lvl="0" marL="457200" rtl="0" algn="l">
              <a:spcBef>
                <a:spcPts val="0"/>
              </a:spcBef>
              <a:spcAft>
                <a:spcPts val="0"/>
              </a:spcAft>
              <a:buSzPts val="1800"/>
              <a:buAutoNum type="arabicParenR"/>
            </a:pPr>
            <a:r>
              <a:rPr lang="en"/>
              <a:t>Copyright Act of 1976 sets out four factors that courts assess:</a:t>
            </a:r>
            <a:endParaRPr/>
          </a:p>
          <a:p>
            <a:pPr indent="-317500" lvl="1" marL="914400" rtl="0" algn="l">
              <a:spcBef>
                <a:spcPts val="0"/>
              </a:spcBef>
              <a:spcAft>
                <a:spcPts val="0"/>
              </a:spcAft>
              <a:buSzPts val="1400"/>
              <a:buAutoNum type="alphaLcParenR"/>
            </a:pPr>
            <a:r>
              <a:rPr lang="en"/>
              <a:t>the purpose and character of the use, including whether such use is of a commercial nature or is for nonprofit educational purposes;</a:t>
            </a:r>
            <a:endParaRPr/>
          </a:p>
          <a:p>
            <a:pPr indent="-317500" lvl="1" marL="914400" rtl="0" algn="l">
              <a:spcBef>
                <a:spcPts val="0"/>
              </a:spcBef>
              <a:spcAft>
                <a:spcPts val="0"/>
              </a:spcAft>
              <a:buSzPts val="1400"/>
              <a:buAutoNum type="alphaLcParenR"/>
            </a:pPr>
            <a:r>
              <a:rPr lang="en"/>
              <a:t>the nature of the copyrighted work;</a:t>
            </a:r>
            <a:endParaRPr/>
          </a:p>
          <a:p>
            <a:pPr indent="-317500" lvl="1" marL="914400" rtl="0" algn="l">
              <a:spcBef>
                <a:spcPts val="0"/>
              </a:spcBef>
              <a:spcAft>
                <a:spcPts val="0"/>
              </a:spcAft>
              <a:buSzPts val="1400"/>
              <a:buAutoNum type="alphaLcParenR"/>
            </a:pPr>
            <a:r>
              <a:rPr lang="en"/>
              <a:t>the amount and substantiality of the portion used in relation to the copyrighted work as a whole; and</a:t>
            </a:r>
            <a:endParaRPr/>
          </a:p>
          <a:p>
            <a:pPr indent="-317500" lvl="1" marL="914400" rtl="0" algn="l">
              <a:spcBef>
                <a:spcPts val="0"/>
              </a:spcBef>
              <a:spcAft>
                <a:spcPts val="0"/>
              </a:spcAft>
              <a:buSzPts val="1400"/>
              <a:buAutoNum type="alphaLcParenR"/>
            </a:pPr>
            <a:r>
              <a:rPr lang="en"/>
              <a:t>the effect of the use upon the potential market for or value of the copyrighted work.</a:t>
            </a:r>
            <a:endParaRPr/>
          </a:p>
        </p:txBody>
      </p:sp>
      <p:sp>
        <p:nvSpPr>
          <p:cNvPr id="186" name="Google Shape;186;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Fair Use Factors</a:t>
            </a:r>
            <a:endParaRPr/>
          </a:p>
        </p:txBody>
      </p:sp>
      <p:sp>
        <p:nvSpPr>
          <p:cNvPr id="192" name="Google Shape;192;p30"/>
          <p:cNvSpPr txBox="1"/>
          <p:nvPr>
            <p:ph idx="1" type="body"/>
          </p:nvPr>
        </p:nvSpPr>
        <p:spPr>
          <a:xfrm>
            <a:off x="382275" y="1727100"/>
            <a:ext cx="8520600" cy="34164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SzPts val="1800"/>
              <a:buChar char="●"/>
            </a:pPr>
            <a:r>
              <a:rPr lang="en">
                <a:solidFill>
                  <a:schemeClr val="dk1"/>
                </a:solidFill>
              </a:rPr>
              <a:t>Noriega v. Activision/Blizzard</a:t>
            </a:r>
            <a:endParaRPr>
              <a:solidFill>
                <a:schemeClr val="dk1"/>
              </a:solidFill>
            </a:endParaRPr>
          </a:p>
          <a:p>
            <a:pPr indent="-342900" lvl="0" marL="457200" rtl="0" algn="l">
              <a:lnSpc>
                <a:spcPct val="200000"/>
              </a:lnSpc>
              <a:spcBef>
                <a:spcPts val="0"/>
              </a:spcBef>
              <a:spcAft>
                <a:spcPts val="0"/>
              </a:spcAft>
              <a:buSzPts val="1800"/>
              <a:buChar char="●"/>
            </a:pPr>
            <a:r>
              <a:rPr lang="en">
                <a:solidFill>
                  <a:schemeClr val="dk1"/>
                </a:solidFill>
              </a:rPr>
              <a:t>Original Appalachian Artworks, Inc. v. </a:t>
            </a:r>
            <a:endParaRPr>
              <a:solidFill>
                <a:schemeClr val="dk1"/>
              </a:solidFill>
            </a:endParaRPr>
          </a:p>
          <a:p>
            <a:pPr indent="0" lvl="0" marL="457200" rtl="0" algn="l">
              <a:lnSpc>
                <a:spcPct val="200000"/>
              </a:lnSpc>
              <a:spcBef>
                <a:spcPts val="0"/>
              </a:spcBef>
              <a:spcAft>
                <a:spcPts val="0"/>
              </a:spcAft>
              <a:buNone/>
            </a:pPr>
            <a:r>
              <a:rPr lang="en">
                <a:solidFill>
                  <a:schemeClr val="dk1"/>
                </a:solidFill>
              </a:rPr>
              <a:t>Topps Chewing Gum, Inc</a:t>
            </a:r>
            <a:endParaRPr>
              <a:solidFill>
                <a:schemeClr val="dk1"/>
              </a:solidFill>
            </a:endParaRPr>
          </a:p>
          <a:p>
            <a:pPr indent="0" lvl="0" marL="457200" rtl="0" algn="l">
              <a:lnSpc>
                <a:spcPct val="200000"/>
              </a:lnSpc>
              <a:spcBef>
                <a:spcPts val="0"/>
              </a:spcBef>
              <a:spcAft>
                <a:spcPts val="0"/>
              </a:spcAft>
              <a:buNone/>
            </a:pPr>
            <a:r>
              <a:t/>
            </a:r>
            <a:endParaRPr/>
          </a:p>
        </p:txBody>
      </p:sp>
      <p:sp>
        <p:nvSpPr>
          <p:cNvPr id="193" name="Google Shape;193;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descr="Manuel Noriega fails in bid to sue Call of Duty makers for using his  likeness in video game | The Independent | The Independent" id="194" name="Google Shape;194;p30"/>
          <p:cNvPicPr preferRelativeResize="0"/>
          <p:nvPr/>
        </p:nvPicPr>
        <p:blipFill>
          <a:blip r:embed="rId3">
            <a:alphaModFix/>
          </a:blip>
          <a:stretch>
            <a:fillRect/>
          </a:stretch>
        </p:blipFill>
        <p:spPr>
          <a:xfrm>
            <a:off x="5493600" y="1017725"/>
            <a:ext cx="2671826" cy="1976426"/>
          </a:xfrm>
          <a:prstGeom prst="rect">
            <a:avLst/>
          </a:prstGeom>
          <a:noFill/>
          <a:ln>
            <a:noFill/>
          </a:ln>
        </p:spPr>
      </p:pic>
      <p:pic>
        <p:nvPicPr>
          <p:cNvPr descr="Cabbage Patch Kids: Adventures in the Park - Wikipedia" id="195" name="Google Shape;195;p30"/>
          <p:cNvPicPr preferRelativeResize="0"/>
          <p:nvPr/>
        </p:nvPicPr>
        <p:blipFill>
          <a:blip r:embed="rId4">
            <a:alphaModFix/>
          </a:blip>
          <a:stretch>
            <a:fillRect/>
          </a:stretch>
        </p:blipFill>
        <p:spPr>
          <a:xfrm>
            <a:off x="5493600" y="3213925"/>
            <a:ext cx="1338071" cy="1842900"/>
          </a:xfrm>
          <a:prstGeom prst="rect">
            <a:avLst/>
          </a:prstGeom>
          <a:noFill/>
          <a:ln>
            <a:noFill/>
          </a:ln>
        </p:spPr>
      </p:pic>
      <p:pic>
        <p:nvPicPr>
          <p:cNvPr descr="The History Of The Garbage Pail Kids -" id="196" name="Google Shape;196;p30"/>
          <p:cNvPicPr preferRelativeResize="0"/>
          <p:nvPr/>
        </p:nvPicPr>
        <p:blipFill>
          <a:blip r:embed="rId5">
            <a:alphaModFix/>
          </a:blip>
          <a:stretch>
            <a:fillRect/>
          </a:stretch>
        </p:blipFill>
        <p:spPr>
          <a:xfrm>
            <a:off x="6893825" y="3213925"/>
            <a:ext cx="1271600" cy="184288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Copyright Claims Cannot Eradicate Deep Fake NCP</a:t>
            </a:r>
            <a:endParaRPr/>
          </a:p>
        </p:txBody>
      </p:sp>
      <p:sp>
        <p:nvSpPr>
          <p:cNvPr id="202" name="Google Shape;202;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arenR"/>
            </a:pPr>
            <a:r>
              <a:rPr lang="en"/>
              <a:t>Deep fakes are rapidly reposted and platforms are slow to fight the spread</a:t>
            </a:r>
            <a:endParaRPr/>
          </a:p>
          <a:p>
            <a:pPr indent="-317500" lvl="1" marL="914400" rtl="0" algn="l">
              <a:spcBef>
                <a:spcPts val="0"/>
              </a:spcBef>
              <a:spcAft>
                <a:spcPts val="0"/>
              </a:spcAft>
              <a:buSzPts val="1400"/>
              <a:buAutoNum type="alphaLcParenR"/>
            </a:pPr>
            <a:r>
              <a:rPr i="1" lang="en"/>
              <a:t>Ex. Nancy Pelosi’s 2020 deep fake--viewed more than 2 million times in a matter of days; TikTok, Twitter, and YouTube all removed the footage </a:t>
            </a:r>
            <a:r>
              <a:rPr lang="en"/>
              <a:t>after</a:t>
            </a:r>
            <a:r>
              <a:rPr i="1" lang="en"/>
              <a:t> CNN inquired about it</a:t>
            </a:r>
            <a:endParaRPr i="1"/>
          </a:p>
          <a:p>
            <a:pPr indent="-317500" lvl="1" marL="914400" rtl="0" algn="l">
              <a:spcBef>
                <a:spcPts val="0"/>
              </a:spcBef>
              <a:spcAft>
                <a:spcPts val="0"/>
              </a:spcAft>
              <a:buSzPts val="1400"/>
              <a:buAutoNum type="alphaLcParenR"/>
            </a:pPr>
            <a:r>
              <a:rPr i="1" lang="en"/>
              <a:t>Ex. Barnes v. Yahoo! (2009)--platform did not remove NCP until news media planned to broadcast about it</a:t>
            </a:r>
            <a:endParaRPr i="1"/>
          </a:p>
          <a:p>
            <a:pPr indent="-342900" lvl="0" marL="457200" rtl="0" algn="l">
              <a:spcBef>
                <a:spcPts val="0"/>
              </a:spcBef>
              <a:spcAft>
                <a:spcPts val="0"/>
              </a:spcAft>
              <a:buSzPts val="1800"/>
              <a:buAutoNum type="arabicParenR"/>
            </a:pPr>
            <a:r>
              <a:rPr lang="en"/>
              <a:t>Individuals can download or screenshot NCP and reupload it months or years later</a:t>
            </a:r>
            <a:endParaRPr/>
          </a:p>
          <a:p>
            <a:pPr indent="-342900" lvl="0" marL="457200" rtl="0" algn="l">
              <a:spcBef>
                <a:spcPts val="0"/>
              </a:spcBef>
              <a:spcAft>
                <a:spcPts val="0"/>
              </a:spcAft>
              <a:buSzPts val="1800"/>
              <a:buAutoNum type="arabicParenR"/>
            </a:pPr>
            <a:r>
              <a:rPr lang="en"/>
              <a:t>Actual eradication of a particular victim’s deep fake NCP would require constant vigilance</a:t>
            </a:r>
            <a:endParaRPr/>
          </a:p>
          <a:p>
            <a:pPr indent="-317500" lvl="1" marL="914400" rtl="0" algn="l">
              <a:spcBef>
                <a:spcPts val="0"/>
              </a:spcBef>
              <a:spcAft>
                <a:spcPts val="0"/>
              </a:spcAft>
              <a:buSzPts val="1400"/>
              <a:buAutoNum type="alphaLcParenR"/>
            </a:pPr>
            <a:r>
              <a:rPr lang="en"/>
              <a:t>Complicated by deep web, inaccessible to the average user attempting takedown</a:t>
            </a:r>
            <a:endParaRPr/>
          </a:p>
        </p:txBody>
      </p:sp>
      <p:sp>
        <p:nvSpPr>
          <p:cNvPr id="203" name="Google Shape;203;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Deep Fake NCP Problem</a:t>
            </a:r>
            <a:endParaRPr/>
          </a:p>
        </p:txBody>
      </p:sp>
      <p:sp>
        <p:nvSpPr>
          <p:cNvPr id="61" name="Google Shape;61;p14"/>
          <p:cNvSpPr txBox="1"/>
          <p:nvPr>
            <p:ph idx="1" type="body"/>
          </p:nvPr>
        </p:nvSpPr>
        <p:spPr>
          <a:xfrm>
            <a:off x="377400" y="3274225"/>
            <a:ext cx="8520600" cy="3416400"/>
          </a:xfrm>
          <a:prstGeom prst="rect">
            <a:avLst/>
          </a:prstGeom>
        </p:spPr>
        <p:txBody>
          <a:bodyPr anchorCtr="0" anchor="t" bIns="91425" lIns="91425" spcFirstLastPara="1" rIns="91425" wrap="square" tIns="91425">
            <a:normAutofit/>
          </a:bodyPr>
          <a:lstStyle/>
          <a:p>
            <a:pPr indent="-304800" lvl="0" marL="457200" rtl="0" algn="l">
              <a:lnSpc>
                <a:spcPct val="20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In 2018, between 90% to 95% of online deep fake videos were nonconsensual porn</a:t>
            </a:r>
            <a:endParaRPr sz="1200">
              <a:solidFill>
                <a:schemeClr val="dk1"/>
              </a:solidFill>
              <a:latin typeface="Times New Roman"/>
              <a:ea typeface="Times New Roman"/>
              <a:cs typeface="Times New Roman"/>
              <a:sym typeface="Times New Roman"/>
            </a:endParaRPr>
          </a:p>
          <a:p>
            <a:pPr indent="-304800" lvl="0" marL="457200" rtl="0" algn="l">
              <a:lnSpc>
                <a:spcPct val="20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90% of that is non-consensual porn of women specifically.</a:t>
            </a:r>
            <a:endParaRPr sz="1200">
              <a:solidFill>
                <a:schemeClr val="dk1"/>
              </a:solidFill>
              <a:latin typeface="Times New Roman"/>
              <a:ea typeface="Times New Roman"/>
              <a:cs typeface="Times New Roman"/>
              <a:sym typeface="Times New Roman"/>
            </a:endParaRPr>
          </a:p>
          <a:p>
            <a:pPr indent="-304800" lvl="0" marL="457200" rtl="0" algn="l">
              <a:lnSpc>
                <a:spcPct val="200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a:t>
            </a:r>
            <a:r>
              <a:rPr lang="en" sz="1200">
                <a:solidFill>
                  <a:srgbClr val="111111"/>
                </a:solidFill>
                <a:highlight>
                  <a:srgbClr val="FFFFFF"/>
                </a:highlight>
                <a:latin typeface="Times New Roman"/>
                <a:ea typeface="Times New Roman"/>
                <a:cs typeface="Times New Roman"/>
                <a:sym typeface="Times New Roman"/>
              </a:rPr>
              <a:t>Sensity's report is a grim reminder that deepfakes are not, as some feared, being weaponized at scale to distort news information — they are overwhelmingly being used to harass, humiliate, and even extort women.”</a:t>
            </a:r>
            <a:endParaRPr sz="1200">
              <a:solidFill>
                <a:schemeClr val="dk1"/>
              </a:solidFill>
              <a:latin typeface="Times New Roman"/>
              <a:ea typeface="Times New Roman"/>
              <a:cs typeface="Times New Roman"/>
              <a:sym typeface="Times New Roman"/>
            </a:endParaRPr>
          </a:p>
        </p:txBody>
      </p:sp>
      <p:sp>
        <p:nvSpPr>
          <p:cNvPr id="62" name="Google Shape;62;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3" name="Google Shape;63;p14"/>
          <p:cNvPicPr preferRelativeResize="0"/>
          <p:nvPr/>
        </p:nvPicPr>
        <p:blipFill rotWithShape="1">
          <a:blip r:embed="rId3">
            <a:alphaModFix/>
          </a:blip>
          <a:srcRect b="0" l="0" r="16205" t="0"/>
          <a:stretch/>
        </p:blipFill>
        <p:spPr>
          <a:xfrm>
            <a:off x="548875" y="925075"/>
            <a:ext cx="7661850" cy="222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a:t>
            </a:r>
            <a:endParaRPr/>
          </a:p>
        </p:txBody>
      </p:sp>
      <p:sp>
        <p:nvSpPr>
          <p:cNvPr id="209" name="Google Shape;209;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arenR"/>
            </a:pPr>
            <a:r>
              <a:rPr lang="en"/>
              <a:t>Advances in technology permitted the creation of deep fake content, but do not afford means of tracking or combatting it</a:t>
            </a:r>
            <a:endParaRPr/>
          </a:p>
          <a:p>
            <a:pPr indent="-342900" lvl="0" marL="457200" rtl="0" algn="l">
              <a:spcBef>
                <a:spcPts val="0"/>
              </a:spcBef>
              <a:spcAft>
                <a:spcPts val="0"/>
              </a:spcAft>
              <a:buSzPts val="1800"/>
              <a:buAutoNum type="arabicParenR"/>
            </a:pPr>
            <a:r>
              <a:rPr lang="en"/>
              <a:t>Legal remedies are equally limited:</a:t>
            </a:r>
            <a:endParaRPr/>
          </a:p>
          <a:p>
            <a:pPr indent="-317500" lvl="1" marL="914400" rtl="0" algn="l">
              <a:spcBef>
                <a:spcPts val="0"/>
              </a:spcBef>
              <a:spcAft>
                <a:spcPts val="0"/>
              </a:spcAft>
              <a:buSzPts val="1400"/>
              <a:buAutoNum type="alphaLcParenR"/>
            </a:pPr>
            <a:r>
              <a:rPr lang="en"/>
              <a:t>Deep fake distributors escape responsibility for their complicity through CDA Section 230</a:t>
            </a:r>
            <a:endParaRPr/>
          </a:p>
          <a:p>
            <a:pPr indent="-317500" lvl="1" marL="914400" rtl="0" algn="l">
              <a:spcBef>
                <a:spcPts val="0"/>
              </a:spcBef>
              <a:spcAft>
                <a:spcPts val="0"/>
              </a:spcAft>
              <a:buSzPts val="1400"/>
              <a:buAutoNum type="alphaLcParenR"/>
            </a:pPr>
            <a:r>
              <a:rPr lang="en"/>
              <a:t>Copyright infringement suits will rarely work for victims of deep fake NCP</a:t>
            </a:r>
            <a:endParaRPr/>
          </a:p>
          <a:p>
            <a:pPr indent="-342900" lvl="0" marL="457200" rtl="0" algn="l">
              <a:spcBef>
                <a:spcPts val="0"/>
              </a:spcBef>
              <a:spcAft>
                <a:spcPts val="0"/>
              </a:spcAft>
              <a:buSzPts val="1800"/>
              <a:buAutoNum type="arabicParenR"/>
            </a:pPr>
            <a:r>
              <a:rPr lang="en"/>
              <a:t>As more states take action against NCP on an individual level, Congress should take advantage of momentum in the movement and amend CDA Section 230 to allow increased liability in deep fake NCP distributors</a:t>
            </a:r>
            <a:endParaRPr/>
          </a:p>
        </p:txBody>
      </p:sp>
      <p:sp>
        <p:nvSpPr>
          <p:cNvPr id="210" name="Google Shape;210;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337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History of Deep Fakes</a:t>
            </a:r>
            <a:endParaRPr/>
          </a:p>
        </p:txBody>
      </p:sp>
      <p:sp>
        <p:nvSpPr>
          <p:cNvPr id="69" name="Google Shape;69;p15"/>
          <p:cNvSpPr txBox="1"/>
          <p:nvPr>
            <p:ph idx="1" type="body"/>
          </p:nvPr>
        </p:nvSpPr>
        <p:spPr>
          <a:xfrm>
            <a:off x="311700" y="257175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1944 - Neural Networks are first proposed, but do not gain widespread popularity</a:t>
            </a:r>
            <a:endParaRPr/>
          </a:p>
          <a:p>
            <a:pPr indent="-342900" lvl="0" marL="457200" rtl="0" algn="l">
              <a:spcBef>
                <a:spcPts val="0"/>
              </a:spcBef>
              <a:spcAft>
                <a:spcPts val="0"/>
              </a:spcAft>
              <a:buSzPts val="1800"/>
              <a:buChar char="●"/>
            </a:pPr>
            <a:r>
              <a:rPr lang="en"/>
              <a:t>1999 - Nvidia releases the GeForce 256, which they bill as the “world’s first GPU”</a:t>
            </a:r>
            <a:endParaRPr/>
          </a:p>
          <a:p>
            <a:pPr indent="-342900" lvl="0" marL="457200" rtl="0" algn="l">
              <a:spcBef>
                <a:spcPts val="0"/>
              </a:spcBef>
              <a:spcAft>
                <a:spcPts val="0"/>
              </a:spcAft>
              <a:buSzPts val="1800"/>
              <a:buChar char="●"/>
            </a:pPr>
            <a:r>
              <a:rPr lang="en"/>
              <a:t>2018 - Reddit user “deepfakes” started posting celebrities’ faces swapped onto porn</a:t>
            </a:r>
            <a:endParaRPr/>
          </a:p>
          <a:p>
            <a:pPr indent="-342900" lvl="0" marL="457200" rtl="0" algn="l">
              <a:spcBef>
                <a:spcPts val="0"/>
              </a:spcBef>
              <a:spcAft>
                <a:spcPts val="0"/>
              </a:spcAft>
              <a:buSzPts val="1800"/>
              <a:buChar char="●"/>
            </a:pPr>
            <a:r>
              <a:rPr lang="en"/>
              <a:t>2 core technologies </a:t>
            </a:r>
            <a:r>
              <a:rPr lang="en"/>
              <a:t>power</a:t>
            </a:r>
            <a:r>
              <a:rPr lang="en"/>
              <a:t> deep fakes: Autoencoders + GANs</a:t>
            </a:r>
            <a:endParaRPr/>
          </a:p>
          <a:p>
            <a:pPr indent="0" lvl="0" marL="457200" rtl="0" algn="l">
              <a:spcBef>
                <a:spcPts val="1200"/>
              </a:spcBef>
              <a:spcAft>
                <a:spcPts val="1200"/>
              </a:spcAft>
              <a:buNone/>
            </a:pPr>
            <a:r>
              <a:t/>
            </a:r>
            <a:endParaRPr/>
          </a:p>
        </p:txBody>
      </p:sp>
      <p:sp>
        <p:nvSpPr>
          <p:cNvPr id="70" name="Google Shape;70;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descr="File:Tesla logo.png - Wikipedia" id="71" name="Google Shape;71;p15"/>
          <p:cNvPicPr preferRelativeResize="0"/>
          <p:nvPr/>
        </p:nvPicPr>
        <p:blipFill>
          <a:blip r:embed="rId3">
            <a:alphaModFix/>
          </a:blip>
          <a:stretch>
            <a:fillRect/>
          </a:stretch>
        </p:blipFill>
        <p:spPr>
          <a:xfrm>
            <a:off x="459025" y="812075"/>
            <a:ext cx="1647126" cy="1647126"/>
          </a:xfrm>
          <a:prstGeom prst="rect">
            <a:avLst/>
          </a:prstGeom>
          <a:noFill/>
          <a:ln>
            <a:noFill/>
          </a:ln>
        </p:spPr>
      </p:pic>
      <p:pic>
        <p:nvPicPr>
          <p:cNvPr descr="AlphaGo - The Movie | Full Documentary - YouTube" id="72" name="Google Shape;72;p15"/>
          <p:cNvPicPr preferRelativeResize="0"/>
          <p:nvPr/>
        </p:nvPicPr>
        <p:blipFill>
          <a:blip r:embed="rId4">
            <a:alphaModFix/>
          </a:blip>
          <a:stretch>
            <a:fillRect/>
          </a:stretch>
        </p:blipFill>
        <p:spPr>
          <a:xfrm>
            <a:off x="2916900" y="812078"/>
            <a:ext cx="2196146" cy="1647125"/>
          </a:xfrm>
          <a:prstGeom prst="rect">
            <a:avLst/>
          </a:prstGeom>
          <a:noFill/>
          <a:ln>
            <a:noFill/>
          </a:ln>
        </p:spPr>
      </p:pic>
      <p:pic>
        <p:nvPicPr>
          <p:cNvPr descr="This PSA About Fake News From Barack Obama Is Not What It Appears" id="73" name="Google Shape;73;p15"/>
          <p:cNvPicPr preferRelativeResize="0"/>
          <p:nvPr/>
        </p:nvPicPr>
        <p:blipFill>
          <a:blip r:embed="rId5">
            <a:alphaModFix/>
          </a:blip>
          <a:stretch>
            <a:fillRect/>
          </a:stretch>
        </p:blipFill>
        <p:spPr>
          <a:xfrm>
            <a:off x="6035900" y="812075"/>
            <a:ext cx="2339670" cy="15540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9" name="Google Shape;79;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80" name="Google Shape;80;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1" name="Google Shape;81;p16"/>
          <p:cNvPicPr preferRelativeResize="0"/>
          <p:nvPr/>
        </p:nvPicPr>
        <p:blipFill>
          <a:blip r:embed="rId3">
            <a:alphaModFix/>
          </a:blip>
          <a:stretch>
            <a:fillRect/>
          </a:stretch>
        </p:blipFill>
        <p:spPr>
          <a:xfrm>
            <a:off x="311699" y="585350"/>
            <a:ext cx="2794851" cy="4193300"/>
          </a:xfrm>
          <a:prstGeom prst="rect">
            <a:avLst/>
          </a:prstGeom>
          <a:noFill/>
          <a:ln>
            <a:noFill/>
          </a:ln>
        </p:spPr>
      </p:pic>
      <p:pic>
        <p:nvPicPr>
          <p:cNvPr id="82" name="Google Shape;82;p16" title="IMG_5414.mp4">
            <a:hlinkClick r:id="rId4"/>
          </p:cNvPr>
          <p:cNvPicPr preferRelativeResize="0"/>
          <p:nvPr/>
        </p:nvPicPr>
        <p:blipFill>
          <a:blip r:embed="rId5">
            <a:alphaModFix/>
          </a:blip>
          <a:stretch>
            <a:fillRect/>
          </a:stretch>
        </p:blipFill>
        <p:spPr>
          <a:xfrm>
            <a:off x="4827425" y="679563"/>
            <a:ext cx="4004875" cy="4004875"/>
          </a:xfrm>
          <a:prstGeom prst="rect">
            <a:avLst/>
          </a:prstGeom>
          <a:noFill/>
          <a:ln>
            <a:noFill/>
          </a:ln>
        </p:spPr>
      </p:pic>
      <p:sp>
        <p:nvSpPr>
          <p:cNvPr id="83" name="Google Shape;83;p16"/>
          <p:cNvSpPr/>
          <p:nvPr/>
        </p:nvSpPr>
        <p:spPr>
          <a:xfrm>
            <a:off x="3487025" y="2863950"/>
            <a:ext cx="1085100" cy="230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9" name="Google Shape;89;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90" name="Google Shape;90;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1" name="Google Shape;91;p17"/>
          <p:cNvPicPr preferRelativeResize="0"/>
          <p:nvPr/>
        </p:nvPicPr>
        <p:blipFill>
          <a:blip r:embed="rId3">
            <a:alphaModFix/>
          </a:blip>
          <a:stretch>
            <a:fillRect/>
          </a:stretch>
        </p:blipFill>
        <p:spPr>
          <a:xfrm>
            <a:off x="311699" y="585350"/>
            <a:ext cx="2794851" cy="4193300"/>
          </a:xfrm>
          <a:prstGeom prst="rect">
            <a:avLst/>
          </a:prstGeom>
          <a:noFill/>
          <a:ln>
            <a:noFill/>
          </a:ln>
        </p:spPr>
      </p:pic>
      <p:sp>
        <p:nvSpPr>
          <p:cNvPr id="92" name="Google Shape;92;p17"/>
          <p:cNvSpPr/>
          <p:nvPr/>
        </p:nvSpPr>
        <p:spPr>
          <a:xfrm>
            <a:off x="3265325" y="2745475"/>
            <a:ext cx="926400" cy="393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 name="Google Shape;93;p17" title="a614460c-eaf7-4118-a37a-1de1f952be6d.MP4">
            <a:hlinkClick r:id="rId4"/>
          </p:cNvPr>
          <p:cNvPicPr preferRelativeResize="0"/>
          <p:nvPr/>
        </p:nvPicPr>
        <p:blipFill>
          <a:blip r:embed="rId5">
            <a:alphaModFix/>
          </a:blip>
          <a:stretch>
            <a:fillRect/>
          </a:stretch>
        </p:blipFill>
        <p:spPr>
          <a:xfrm>
            <a:off x="43505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Autoencoder</a:t>
            </a:r>
            <a:endParaRPr/>
          </a:p>
        </p:txBody>
      </p:sp>
      <p:sp>
        <p:nvSpPr>
          <p:cNvPr id="99" name="Google Shape;99;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00" name="Google Shape;100;p18"/>
          <p:cNvPicPr preferRelativeResize="0"/>
          <p:nvPr/>
        </p:nvPicPr>
        <p:blipFill>
          <a:blip r:embed="rId3">
            <a:alphaModFix/>
          </a:blip>
          <a:stretch>
            <a:fillRect/>
          </a:stretch>
        </p:blipFill>
        <p:spPr>
          <a:xfrm>
            <a:off x="1779575" y="1189350"/>
            <a:ext cx="5387125" cy="3727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Generative Adversarial Network (GAN) - Andrew</a:t>
            </a:r>
            <a:endParaRPr/>
          </a:p>
        </p:txBody>
      </p:sp>
      <p:sp>
        <p:nvSpPr>
          <p:cNvPr id="106" name="Google Shape;106;p19"/>
          <p:cNvSpPr txBox="1"/>
          <p:nvPr>
            <p:ph idx="1" type="body"/>
          </p:nvPr>
        </p:nvSpPr>
        <p:spPr>
          <a:xfrm>
            <a:off x="311700" y="2825026"/>
            <a:ext cx="8520600" cy="18381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A GAN, creates a </a:t>
            </a:r>
            <a:r>
              <a:rPr lang="en"/>
              <a:t>generator and discriminator model. </a:t>
            </a:r>
            <a:endParaRPr/>
          </a:p>
          <a:p>
            <a:pPr indent="-334327" lvl="0" marL="457200" rtl="0" algn="l">
              <a:spcBef>
                <a:spcPts val="1200"/>
              </a:spcBef>
              <a:spcAft>
                <a:spcPts val="0"/>
              </a:spcAft>
              <a:buSzPct val="100000"/>
              <a:buChar char="●"/>
            </a:pPr>
            <a:r>
              <a:rPr lang="en"/>
              <a:t>The discriminator receives training data and data from generator. </a:t>
            </a:r>
            <a:endParaRPr/>
          </a:p>
          <a:p>
            <a:pPr indent="-334327" lvl="0" marL="457200" rtl="0" algn="l">
              <a:spcBef>
                <a:spcPts val="0"/>
              </a:spcBef>
              <a:spcAft>
                <a:spcPts val="0"/>
              </a:spcAft>
              <a:buSzPct val="100000"/>
              <a:buChar char="●"/>
            </a:pPr>
            <a:r>
              <a:rPr lang="en"/>
              <a:t>The discriminator attempts to figure out where data came from</a:t>
            </a:r>
            <a:endParaRPr/>
          </a:p>
          <a:p>
            <a:pPr indent="-334327" lvl="0" marL="457200" rtl="0" algn="l">
              <a:spcBef>
                <a:spcPts val="0"/>
              </a:spcBef>
              <a:spcAft>
                <a:spcPts val="0"/>
              </a:spcAft>
              <a:buSzPct val="100000"/>
              <a:buChar char="●"/>
            </a:pPr>
            <a:r>
              <a:rPr lang="en"/>
              <a:t>The generator tries to have its data output look like training data based on discriminator output</a:t>
            </a:r>
            <a:endParaRPr/>
          </a:p>
          <a:p>
            <a:pPr indent="-334327" lvl="0" marL="457200" rtl="0" algn="l">
              <a:spcBef>
                <a:spcPts val="0"/>
              </a:spcBef>
              <a:spcAft>
                <a:spcPts val="0"/>
              </a:spcAft>
              <a:buSzPct val="100000"/>
              <a:buChar char="●"/>
            </a:pPr>
            <a:r>
              <a:rPr lang="en"/>
              <a:t>GANs are particularly useful in creating deep fake images</a:t>
            </a:r>
            <a:endParaRPr/>
          </a:p>
        </p:txBody>
      </p:sp>
      <p:sp>
        <p:nvSpPr>
          <p:cNvPr id="107" name="Google Shape;107;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8" name="Google Shape;108;p19"/>
          <p:cNvSpPr txBox="1"/>
          <p:nvPr/>
        </p:nvSpPr>
        <p:spPr>
          <a:xfrm>
            <a:off x="245250" y="4598425"/>
            <a:ext cx="85206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rPr>
              <a:t>Goodfellow, I. J., Pouget-Abadie, J., Mirza, M., Xu, B., Warde-Farley, D., Ozair, S., ... &amp; Bengio, Y. (2014). Generative adversarial networks. </a:t>
            </a:r>
            <a:r>
              <a:rPr i="1" lang="en" sz="1100">
                <a:solidFill>
                  <a:schemeClr val="dk1"/>
                </a:solidFill>
              </a:rPr>
              <a:t>arXiv preprint arXiv:1406.2661</a:t>
            </a:r>
            <a:r>
              <a:rPr lang="en" sz="1100">
                <a:solidFill>
                  <a:schemeClr val="dk1"/>
                </a:solidFill>
              </a:rPr>
              <a:t>.</a:t>
            </a:r>
            <a:endParaRPr/>
          </a:p>
        </p:txBody>
      </p:sp>
      <p:pic>
        <p:nvPicPr>
          <p:cNvPr id="109" name="Google Shape;109;p19"/>
          <p:cNvPicPr preferRelativeResize="0"/>
          <p:nvPr/>
        </p:nvPicPr>
        <p:blipFill>
          <a:blip r:embed="rId3">
            <a:alphaModFix/>
          </a:blip>
          <a:stretch>
            <a:fillRect/>
          </a:stretch>
        </p:blipFill>
        <p:spPr>
          <a:xfrm>
            <a:off x="311700" y="725100"/>
            <a:ext cx="8454149" cy="19916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232650" y="1092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Deep Fake Detection Systems - Andrew</a:t>
            </a:r>
            <a:endParaRPr/>
          </a:p>
        </p:txBody>
      </p:sp>
      <p:sp>
        <p:nvSpPr>
          <p:cNvPr id="115" name="Google Shape;115;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6" name="Google Shape;116;p20"/>
          <p:cNvSpPr txBox="1"/>
          <p:nvPr/>
        </p:nvSpPr>
        <p:spPr>
          <a:xfrm>
            <a:off x="232650" y="4533625"/>
            <a:ext cx="85206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rPr>
              <a:t>Rossler, A., Cozzolino, D., Verdoliva, L., Riess, C., Thies, J., &amp; Nießner, M. (2019). Faceforensics++: Learning to detect manipulated facial images. In </a:t>
            </a:r>
            <a:r>
              <a:rPr i="1" lang="en" sz="1100">
                <a:solidFill>
                  <a:schemeClr val="dk1"/>
                </a:solidFill>
              </a:rPr>
              <a:t>Proceedings of the IEEE/CVF International Conference on Computer Vision</a:t>
            </a:r>
            <a:r>
              <a:rPr lang="en" sz="1100">
                <a:solidFill>
                  <a:schemeClr val="dk1"/>
                </a:solidFill>
              </a:rPr>
              <a:t> (pp. 1-11)</a:t>
            </a:r>
            <a:endParaRPr/>
          </a:p>
        </p:txBody>
      </p:sp>
      <p:pic>
        <p:nvPicPr>
          <p:cNvPr id="117" name="Google Shape;117;p20"/>
          <p:cNvPicPr preferRelativeResize="0"/>
          <p:nvPr/>
        </p:nvPicPr>
        <p:blipFill>
          <a:blip r:embed="rId3">
            <a:alphaModFix/>
          </a:blip>
          <a:stretch>
            <a:fillRect/>
          </a:stretch>
        </p:blipFill>
        <p:spPr>
          <a:xfrm>
            <a:off x="152400" y="681950"/>
            <a:ext cx="8839199" cy="2248475"/>
          </a:xfrm>
          <a:prstGeom prst="rect">
            <a:avLst/>
          </a:prstGeom>
          <a:noFill/>
          <a:ln>
            <a:noFill/>
          </a:ln>
        </p:spPr>
      </p:pic>
      <p:sp>
        <p:nvSpPr>
          <p:cNvPr id="118" name="Google Shape;118;p20"/>
          <p:cNvSpPr txBox="1"/>
          <p:nvPr/>
        </p:nvSpPr>
        <p:spPr>
          <a:xfrm>
            <a:off x="218775" y="3067775"/>
            <a:ext cx="877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19" name="Google Shape;119;p20"/>
          <p:cNvSpPr txBox="1"/>
          <p:nvPr/>
        </p:nvSpPr>
        <p:spPr>
          <a:xfrm>
            <a:off x="203500" y="3098300"/>
            <a:ext cx="8623500" cy="1693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Rossler et al. in 2019 created a deep fake detection system. They used the Faceforensics++ dataset. This is a labeled dataset has </a:t>
            </a:r>
            <a:r>
              <a:rPr lang="en"/>
              <a:t>authentic</a:t>
            </a:r>
            <a:r>
              <a:rPr lang="en"/>
              <a:t> images, and images created from various deep fake software.</a:t>
            </a:r>
            <a:endParaRPr/>
          </a:p>
          <a:p>
            <a:pPr indent="-317500" lvl="0" marL="457200" rtl="0" algn="l">
              <a:spcBef>
                <a:spcPts val="0"/>
              </a:spcBef>
              <a:spcAft>
                <a:spcPts val="0"/>
              </a:spcAft>
              <a:buSzPts val="1400"/>
              <a:buChar char="●"/>
            </a:pPr>
            <a:r>
              <a:rPr lang="en"/>
              <a:t>As shown on </a:t>
            </a:r>
            <a:r>
              <a:rPr lang="en"/>
              <a:t>rightmost</a:t>
            </a:r>
            <a:r>
              <a:rPr lang="en"/>
              <a:t> image, the preprocessing step crops </a:t>
            </a:r>
            <a:r>
              <a:rPr lang="en"/>
              <a:t>specifically</a:t>
            </a:r>
            <a:r>
              <a:rPr lang="en"/>
              <a:t> only the face. They pass it into a </a:t>
            </a:r>
            <a:r>
              <a:rPr lang="en"/>
              <a:t>Convolutional</a:t>
            </a:r>
            <a:r>
              <a:rPr lang="en"/>
              <a:t> Neural Network that can determine whether the image was a deep fake or not</a:t>
            </a:r>
            <a:endParaRPr/>
          </a:p>
          <a:p>
            <a:pPr indent="-317500" lvl="0" marL="457200" rtl="0" algn="l">
              <a:spcBef>
                <a:spcPts val="0"/>
              </a:spcBef>
              <a:spcAft>
                <a:spcPts val="0"/>
              </a:spcAft>
              <a:buSzPts val="1400"/>
              <a:buChar char="●"/>
            </a:pPr>
            <a:r>
              <a:rPr lang="en"/>
              <a:t>This detection system had a high performance 90%+ on high resolution images and 80%+ accuracy on low pixel images. The dataset is comprehensive as it has millions of images of men/women</a:t>
            </a:r>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ph type="title"/>
          </p:nvPr>
        </p:nvSpPr>
        <p:spPr>
          <a:xfrm>
            <a:off x="311700" y="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Adversarial Deep Learning - Andrew</a:t>
            </a:r>
            <a:endParaRPr/>
          </a:p>
          <a:p>
            <a:pPr indent="0" lvl="0" marL="0" rtl="0" algn="l">
              <a:spcBef>
                <a:spcPts val="0"/>
              </a:spcBef>
              <a:spcAft>
                <a:spcPts val="0"/>
              </a:spcAft>
              <a:buNone/>
            </a:pPr>
            <a:r>
              <a:t/>
            </a:r>
            <a:endParaRPr/>
          </a:p>
        </p:txBody>
      </p:sp>
      <p:sp>
        <p:nvSpPr>
          <p:cNvPr id="125" name="Google Shape;125;p21"/>
          <p:cNvSpPr txBox="1"/>
          <p:nvPr>
            <p:ph idx="1" type="body"/>
          </p:nvPr>
        </p:nvSpPr>
        <p:spPr>
          <a:xfrm>
            <a:off x="311700" y="3269076"/>
            <a:ext cx="8520600" cy="11817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sz="1400"/>
              <a:t>Top row - Original Deep Fake detector output</a:t>
            </a:r>
            <a:endParaRPr sz="1400"/>
          </a:p>
          <a:p>
            <a:pPr indent="-317500" lvl="0" marL="457200" rtl="0" algn="l">
              <a:spcBef>
                <a:spcPts val="0"/>
              </a:spcBef>
              <a:spcAft>
                <a:spcPts val="0"/>
              </a:spcAft>
              <a:buSzPts val="1400"/>
              <a:buChar char="●"/>
            </a:pPr>
            <a:r>
              <a:rPr lang="en" sz="1400"/>
              <a:t>Bottom row - Change pixels randomly until detector outputs the probability is likely authentic</a:t>
            </a:r>
            <a:endParaRPr sz="1400"/>
          </a:p>
          <a:p>
            <a:pPr indent="-317500" lvl="0" marL="457200" rtl="0" algn="l">
              <a:spcBef>
                <a:spcPts val="0"/>
              </a:spcBef>
              <a:spcAft>
                <a:spcPts val="0"/>
              </a:spcAft>
              <a:buSzPts val="1400"/>
              <a:buChar char="●"/>
            </a:pPr>
            <a:r>
              <a:rPr b="1" lang="en" sz="1400"/>
              <a:t>Key Point:</a:t>
            </a:r>
            <a:r>
              <a:rPr lang="en" sz="1400"/>
              <a:t> This was model was created in 2021, only 2 years after Rossler et al.’s model. It is therefore unlikely there will ever be a foolproof deepfake detection model that can last</a:t>
            </a:r>
            <a:endParaRPr sz="1400"/>
          </a:p>
        </p:txBody>
      </p:sp>
      <p:sp>
        <p:nvSpPr>
          <p:cNvPr id="126" name="Google Shape;126;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7" name="Google Shape;127;p21"/>
          <p:cNvSpPr txBox="1"/>
          <p:nvPr/>
        </p:nvSpPr>
        <p:spPr>
          <a:xfrm>
            <a:off x="311700" y="4450800"/>
            <a:ext cx="85206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rPr>
              <a:t>Hussain, S., Neekhara, P., Jere, M., Koushanfar, F., &amp; McAuley, J. (2021). Adversarial deepfakes: Evaluating vulnerability of deepfake detectors to adversarial examples. In </a:t>
            </a:r>
            <a:r>
              <a:rPr i="1" lang="en" sz="1100">
                <a:solidFill>
                  <a:schemeClr val="dk1"/>
                </a:solidFill>
              </a:rPr>
              <a:t>Proceedings of the IEEE/CVF Winter Conference on Applications of Computer Vision</a:t>
            </a:r>
            <a:r>
              <a:rPr lang="en" sz="1100">
                <a:solidFill>
                  <a:schemeClr val="dk1"/>
                </a:solidFill>
              </a:rPr>
              <a:t> (pp. 3348-3357).</a:t>
            </a:r>
            <a:endParaRPr/>
          </a:p>
        </p:txBody>
      </p:sp>
      <p:pic>
        <p:nvPicPr>
          <p:cNvPr id="128" name="Google Shape;128;p21"/>
          <p:cNvPicPr preferRelativeResize="0"/>
          <p:nvPr/>
        </p:nvPicPr>
        <p:blipFill>
          <a:blip r:embed="rId3">
            <a:alphaModFix/>
          </a:blip>
          <a:stretch>
            <a:fillRect/>
          </a:stretch>
        </p:blipFill>
        <p:spPr>
          <a:xfrm>
            <a:off x="311700" y="572700"/>
            <a:ext cx="8520601" cy="2601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