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39"/>
  </p:notesMasterIdLst>
  <p:sldIdLst>
    <p:sldId id="256" r:id="rId2"/>
    <p:sldId id="257" r:id="rId3"/>
    <p:sldId id="259" r:id="rId4"/>
    <p:sldId id="258" r:id="rId5"/>
    <p:sldId id="270" r:id="rId6"/>
    <p:sldId id="260" r:id="rId7"/>
    <p:sldId id="269" r:id="rId8"/>
    <p:sldId id="294" r:id="rId9"/>
    <p:sldId id="271" r:id="rId10"/>
    <p:sldId id="295" r:id="rId11"/>
    <p:sldId id="296" r:id="rId12"/>
    <p:sldId id="297" r:id="rId13"/>
    <p:sldId id="302" r:id="rId14"/>
    <p:sldId id="301" r:id="rId15"/>
    <p:sldId id="300" r:id="rId16"/>
    <p:sldId id="299" r:id="rId17"/>
    <p:sldId id="298" r:id="rId18"/>
    <p:sldId id="266"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 id="292" r:id="rId35"/>
    <p:sldId id="293" r:id="rId36"/>
    <p:sldId id="304" r:id="rId37"/>
    <p:sldId id="303" r:id="rId38"/>
  </p:sldIdLst>
  <p:sldSz cx="9144000" cy="5143500" type="screen16x9"/>
  <p:notesSz cx="6858000" cy="9144000"/>
  <p:embeddedFontLst>
    <p:embeddedFont>
      <p:font typeface="ＭＳ Ｐゴシック" panose="020B0600070205080204" pitchFamily="34" charset="-128"/>
      <p:regular r:id="rId40"/>
    </p:embeddedFont>
    <p:embeddedFont>
      <p:font typeface="Cambria Math" panose="02040503050406030204" pitchFamily="18" charset="0"/>
      <p:regular r:id="rId41"/>
    </p:embeddedFont>
    <p:embeddedFont>
      <p:font typeface="Montserrat" panose="00000500000000000000" pitchFamily="2" charset="0"/>
      <p:regular r:id="rId42"/>
      <p:bold r:id="rId43"/>
      <p:italic r:id="rId44"/>
      <p:boldItalic r:id="rId45"/>
    </p:embeddedFont>
    <p:embeddedFont>
      <p:font typeface="Montserrat Black" panose="00000A00000000000000" pitchFamily="2" charset="0"/>
      <p:bold r:id="rId46"/>
      <p:boldItalic r:id="rId47"/>
    </p:embeddedFont>
    <p:embeddedFont>
      <p:font typeface="Montserrat ExtraBold" panose="00000900000000000000" pitchFamily="2" charset="0"/>
      <p:bold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itle" id="{BAC23A34-9D3D-4603-827A-ABAC995D3120}">
          <p14:sldIdLst>
            <p14:sldId id="256"/>
          </p14:sldIdLst>
        </p14:section>
        <p14:section name="Introduction - Library" id="{812C9784-BCF3-4CE6-B062-F2A11CF65C91}">
          <p14:sldIdLst>
            <p14:sldId id="257"/>
            <p14:sldId id="259"/>
            <p14:sldId id="258"/>
            <p14:sldId id="270"/>
            <p14:sldId id="260"/>
          </p14:sldIdLst>
        </p14:section>
        <p14:section name="Drone Collision Avoidance" id="{6B4B3716-80BB-4159-AB21-418ECDFB9532}">
          <p14:sldIdLst>
            <p14:sldId id="269"/>
            <p14:sldId id="294"/>
            <p14:sldId id="271"/>
            <p14:sldId id="295"/>
            <p14:sldId id="296"/>
            <p14:sldId id="297"/>
            <p14:sldId id="302"/>
            <p14:sldId id="301"/>
            <p14:sldId id="300"/>
            <p14:sldId id="299"/>
            <p14:sldId id="298"/>
          </p14:sldIdLst>
        </p14:section>
        <p14:section name="Decision Trees" id="{3320A4D1-F3CD-44A7-9ED3-470F7A67D626}">
          <p14:sldIdLst>
            <p14:sldId id="266"/>
            <p14:sldId id="276"/>
            <p14:sldId id="277"/>
            <p14:sldId id="278"/>
            <p14:sldId id="279"/>
            <p14:sldId id="280"/>
            <p14:sldId id="281"/>
            <p14:sldId id="282"/>
            <p14:sldId id="283"/>
            <p14:sldId id="284"/>
            <p14:sldId id="285"/>
            <p14:sldId id="286"/>
            <p14:sldId id="287"/>
            <p14:sldId id="288"/>
            <p14:sldId id="289"/>
            <p14:sldId id="291"/>
            <p14:sldId id="292"/>
            <p14:sldId id="293"/>
          </p14:sldIdLst>
        </p14:section>
        <p14:section name="Future Work" id="{23C27221-2FB8-4077-B822-428C7A77EB54}">
          <p14:sldIdLst>
            <p14:sldId id="304"/>
            <p14:sldId id="30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a4b07d14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a4b07d14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17B5841E-8917-A914-4F26-233C2E8CD25E}"/>
            </a:ext>
          </a:extLst>
        </p:cNvPr>
        <p:cNvGrpSpPr/>
        <p:nvPr/>
      </p:nvGrpSpPr>
      <p:grpSpPr>
        <a:xfrm>
          <a:off x="0" y="0"/>
          <a:ext cx="0" cy="0"/>
          <a:chOff x="0" y="0"/>
          <a:chExt cx="0" cy="0"/>
        </a:xfrm>
      </p:grpSpPr>
      <p:sp>
        <p:nvSpPr>
          <p:cNvPr id="124" name="Google Shape;124;g806743487f_0_48:notes">
            <a:extLst>
              <a:ext uri="{FF2B5EF4-FFF2-40B4-BE49-F238E27FC236}">
                <a16:creationId xmlns:a16="http://schemas.microsoft.com/office/drawing/2014/main" id="{B6D2159A-0FE5-4464-A534-6D2D88041E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06743487f_0_48:notes">
            <a:extLst>
              <a:ext uri="{FF2B5EF4-FFF2-40B4-BE49-F238E27FC236}">
                <a16:creationId xmlns:a16="http://schemas.microsoft.com/office/drawing/2014/main" id="{BF8344C5-C268-0A72-DEA9-20F52B2E6D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004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06743487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06743487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06743487f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06743487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06743487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06743487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a:extLst>
            <a:ext uri="{FF2B5EF4-FFF2-40B4-BE49-F238E27FC236}">
              <a16:creationId xmlns:a16="http://schemas.microsoft.com/office/drawing/2014/main" id="{3E10373E-54CC-7E30-E167-417EAE56319C}"/>
            </a:ext>
          </a:extLst>
        </p:cNvPr>
        <p:cNvGrpSpPr/>
        <p:nvPr/>
      </p:nvGrpSpPr>
      <p:grpSpPr>
        <a:xfrm>
          <a:off x="0" y="0"/>
          <a:ext cx="0" cy="0"/>
          <a:chOff x="0" y="0"/>
          <a:chExt cx="0" cy="0"/>
        </a:xfrm>
      </p:grpSpPr>
      <p:sp>
        <p:nvSpPr>
          <p:cNvPr id="138" name="Google Shape;138;g806743487f_0_51:notes">
            <a:extLst>
              <a:ext uri="{FF2B5EF4-FFF2-40B4-BE49-F238E27FC236}">
                <a16:creationId xmlns:a16="http://schemas.microsoft.com/office/drawing/2014/main" id="{B8DB9D12-0EE3-BA8F-A101-4B6EF926FE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06743487f_0_51:notes">
            <a:extLst>
              <a:ext uri="{FF2B5EF4-FFF2-40B4-BE49-F238E27FC236}">
                <a16:creationId xmlns:a16="http://schemas.microsoft.com/office/drawing/2014/main" id="{387F23A0-D74E-B7F2-6518-76B5486272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006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0aeea1a29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0aeea1a29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46CB36ED-24ED-D2B0-97C7-432509497A6B}"/>
            </a:ext>
          </a:extLst>
        </p:cNvPr>
        <p:cNvGrpSpPr/>
        <p:nvPr/>
      </p:nvGrpSpPr>
      <p:grpSpPr>
        <a:xfrm>
          <a:off x="0" y="0"/>
          <a:ext cx="0" cy="0"/>
          <a:chOff x="0" y="0"/>
          <a:chExt cx="0" cy="0"/>
        </a:xfrm>
      </p:grpSpPr>
      <p:sp>
        <p:nvSpPr>
          <p:cNvPr id="124" name="Google Shape;124;g806743487f_0_48:notes">
            <a:extLst>
              <a:ext uri="{FF2B5EF4-FFF2-40B4-BE49-F238E27FC236}">
                <a16:creationId xmlns:a16="http://schemas.microsoft.com/office/drawing/2014/main" id="{6C0AF422-73D6-3AB0-78EE-7879011CD1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06743487f_0_48:notes">
            <a:extLst>
              <a:ext uri="{FF2B5EF4-FFF2-40B4-BE49-F238E27FC236}">
                <a16:creationId xmlns:a16="http://schemas.microsoft.com/office/drawing/2014/main" id="{F8F8F33A-80FA-90EF-3BDE-B5E94CC736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104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a:extLst>
            <a:ext uri="{FF2B5EF4-FFF2-40B4-BE49-F238E27FC236}">
              <a16:creationId xmlns:a16="http://schemas.microsoft.com/office/drawing/2014/main" id="{23161B32-0D59-481A-41F5-5C4E9226205E}"/>
            </a:ext>
          </a:extLst>
        </p:cNvPr>
        <p:cNvGrpSpPr/>
        <p:nvPr/>
      </p:nvGrpSpPr>
      <p:grpSpPr>
        <a:xfrm>
          <a:off x="0" y="0"/>
          <a:ext cx="0" cy="0"/>
          <a:chOff x="0" y="0"/>
          <a:chExt cx="0" cy="0"/>
        </a:xfrm>
      </p:grpSpPr>
      <p:sp>
        <p:nvSpPr>
          <p:cNvPr id="173" name="Google Shape;173;g80aeea1a29_1_16:notes">
            <a:extLst>
              <a:ext uri="{FF2B5EF4-FFF2-40B4-BE49-F238E27FC236}">
                <a16:creationId xmlns:a16="http://schemas.microsoft.com/office/drawing/2014/main" id="{F30115B0-DFDD-4F3B-F1E4-3AC15D1291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0aeea1a29_1_16:notes">
            <a:extLst>
              <a:ext uri="{FF2B5EF4-FFF2-40B4-BE49-F238E27FC236}">
                <a16:creationId xmlns:a16="http://schemas.microsoft.com/office/drawing/2014/main" id="{7567CEE9-9F7D-ED68-0F99-7073F5CC9D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026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0aeea1a29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80aeea1a29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01" type="title">
  <p:cSld name="TITLE">
    <p:bg>
      <p:bgPr>
        <a:solidFill>
          <a:srgbClr val="57068C"/>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1" y="0"/>
            <a:ext cx="9144000" cy="5143497"/>
          </a:xfrm>
          <a:prstGeom prst="rect">
            <a:avLst/>
          </a:prstGeom>
          <a:noFill/>
          <a:ln>
            <a:noFill/>
          </a:ln>
        </p:spPr>
      </p:pic>
      <p:sp>
        <p:nvSpPr>
          <p:cNvPr id="10" name="Google Shape;10;p2"/>
          <p:cNvSpPr txBox="1">
            <a:spLocks noGrp="1"/>
          </p:cNvSpPr>
          <p:nvPr>
            <p:ph type="title"/>
          </p:nvPr>
        </p:nvSpPr>
        <p:spPr>
          <a:xfrm>
            <a:off x="316949" y="1243943"/>
            <a:ext cx="8265600" cy="19098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None/>
              <a:defRPr sz="7600">
                <a:solidFill>
                  <a:schemeClr val="lt1"/>
                </a:solidFill>
                <a:latin typeface="Montserrat Black"/>
                <a:ea typeface="Montserrat Black"/>
                <a:cs typeface="Montserrat Black"/>
                <a:sym typeface="Montserrat Black"/>
              </a:defRPr>
            </a:lvl1pPr>
            <a:lvl2pPr lvl="1">
              <a:spcBef>
                <a:spcPts val="0"/>
              </a:spcBef>
              <a:spcAft>
                <a:spcPts val="0"/>
              </a:spcAft>
              <a:buNone/>
              <a:defRPr>
                <a:solidFill>
                  <a:schemeClr val="lt1"/>
                </a:solidFill>
                <a:latin typeface="Montserrat"/>
                <a:ea typeface="Montserrat"/>
                <a:cs typeface="Montserrat"/>
                <a:sym typeface="Montserrat"/>
              </a:defRPr>
            </a:lvl2pPr>
            <a:lvl3pPr lvl="2">
              <a:spcBef>
                <a:spcPts val="0"/>
              </a:spcBef>
              <a:spcAft>
                <a:spcPts val="0"/>
              </a:spcAft>
              <a:buNone/>
              <a:defRPr>
                <a:solidFill>
                  <a:schemeClr val="lt1"/>
                </a:solidFill>
                <a:latin typeface="Montserrat"/>
                <a:ea typeface="Montserrat"/>
                <a:cs typeface="Montserrat"/>
                <a:sym typeface="Montserrat"/>
              </a:defRPr>
            </a:lvl3pPr>
            <a:lvl4pPr lvl="3">
              <a:spcBef>
                <a:spcPts val="0"/>
              </a:spcBef>
              <a:spcAft>
                <a:spcPts val="0"/>
              </a:spcAft>
              <a:buNone/>
              <a:defRPr>
                <a:solidFill>
                  <a:schemeClr val="lt1"/>
                </a:solidFill>
                <a:latin typeface="Montserrat"/>
                <a:ea typeface="Montserrat"/>
                <a:cs typeface="Montserrat"/>
                <a:sym typeface="Montserrat"/>
              </a:defRPr>
            </a:lvl4pPr>
            <a:lvl5pPr lvl="4">
              <a:spcBef>
                <a:spcPts val="0"/>
              </a:spcBef>
              <a:spcAft>
                <a:spcPts val="0"/>
              </a:spcAft>
              <a:buNone/>
              <a:defRPr>
                <a:solidFill>
                  <a:schemeClr val="lt1"/>
                </a:solidFill>
                <a:latin typeface="Montserrat"/>
                <a:ea typeface="Montserrat"/>
                <a:cs typeface="Montserrat"/>
                <a:sym typeface="Montserrat"/>
              </a:defRPr>
            </a:lvl5pPr>
            <a:lvl6pPr lvl="5">
              <a:spcBef>
                <a:spcPts val="0"/>
              </a:spcBef>
              <a:spcAft>
                <a:spcPts val="0"/>
              </a:spcAft>
              <a:buNone/>
              <a:defRPr>
                <a:solidFill>
                  <a:schemeClr val="lt1"/>
                </a:solidFill>
                <a:latin typeface="Montserrat"/>
                <a:ea typeface="Montserrat"/>
                <a:cs typeface="Montserrat"/>
                <a:sym typeface="Montserrat"/>
              </a:defRPr>
            </a:lvl6pPr>
            <a:lvl7pPr lvl="6">
              <a:spcBef>
                <a:spcPts val="0"/>
              </a:spcBef>
              <a:spcAft>
                <a:spcPts val="0"/>
              </a:spcAft>
              <a:buNone/>
              <a:defRPr>
                <a:solidFill>
                  <a:schemeClr val="lt1"/>
                </a:solidFill>
                <a:latin typeface="Montserrat"/>
                <a:ea typeface="Montserrat"/>
                <a:cs typeface="Montserrat"/>
                <a:sym typeface="Montserrat"/>
              </a:defRPr>
            </a:lvl7pPr>
            <a:lvl8pPr lvl="7">
              <a:spcBef>
                <a:spcPts val="0"/>
              </a:spcBef>
              <a:spcAft>
                <a:spcPts val="0"/>
              </a:spcAft>
              <a:buNone/>
              <a:defRPr>
                <a:solidFill>
                  <a:schemeClr val="lt1"/>
                </a:solidFill>
                <a:latin typeface="Montserrat"/>
                <a:ea typeface="Montserrat"/>
                <a:cs typeface="Montserrat"/>
                <a:sym typeface="Montserrat"/>
              </a:defRPr>
            </a:lvl8pPr>
            <a:lvl9pPr lvl="8">
              <a:spcBef>
                <a:spcPts val="0"/>
              </a:spcBef>
              <a:spcAft>
                <a:spcPts val="0"/>
              </a:spcAft>
              <a:buNone/>
              <a:defRPr>
                <a:solidFill>
                  <a:schemeClr val="lt1"/>
                </a:solidFill>
                <a:latin typeface="Montserrat"/>
                <a:ea typeface="Montserrat"/>
                <a:cs typeface="Montserrat"/>
                <a:sym typeface="Montserrat"/>
              </a:defRPr>
            </a:lvl9pPr>
          </a:lstStyle>
          <a:p>
            <a:endParaRPr/>
          </a:p>
        </p:txBody>
      </p:sp>
      <p:pic>
        <p:nvPicPr>
          <p:cNvPr id="11" name="Google Shape;11;p2" descr="New York University logo"/>
          <p:cNvPicPr preferRelativeResize="0"/>
          <p:nvPr/>
        </p:nvPicPr>
        <p:blipFill rotWithShape="1">
          <a:blip r:embed="rId3">
            <a:alphaModFix/>
          </a:blip>
          <a:srcRect/>
          <a:stretch/>
        </p:blipFill>
        <p:spPr>
          <a:xfrm>
            <a:off x="407175" y="427947"/>
            <a:ext cx="1049175" cy="356100"/>
          </a:xfrm>
          <a:prstGeom prst="rect">
            <a:avLst/>
          </a:prstGeom>
          <a:noFill/>
          <a:ln>
            <a:noFill/>
          </a:ln>
        </p:spPr>
      </p:pic>
      <p:sp>
        <p:nvSpPr>
          <p:cNvPr id="12" name="Google Shape;12;p2"/>
          <p:cNvSpPr txBox="1">
            <a:spLocks noGrp="1"/>
          </p:cNvSpPr>
          <p:nvPr>
            <p:ph type="subTitle" idx="1"/>
          </p:nvPr>
        </p:nvSpPr>
        <p:spPr>
          <a:xfrm>
            <a:off x="307600" y="3119750"/>
            <a:ext cx="4761000" cy="779400"/>
          </a:xfrm>
          <a:prstGeom prst="rect">
            <a:avLst/>
          </a:prstGeom>
        </p:spPr>
        <p:txBody>
          <a:bodyPr spcFirstLastPara="1" wrap="square" lIns="91425" tIns="91425" rIns="91425" bIns="91425" anchor="t" anchorCtr="0">
            <a:noAutofit/>
          </a:bodyPr>
          <a:lstStyle>
            <a:lvl1pPr lvl="0">
              <a:spcBef>
                <a:spcPts val="0"/>
              </a:spcBef>
              <a:spcAft>
                <a:spcPts val="0"/>
              </a:spcAft>
              <a:buNone/>
              <a:defRPr sz="2000">
                <a:solidFill>
                  <a:srgbClr val="FFFFFF"/>
                </a:solidFill>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13" name="Google Shape;13;p2"/>
          <p:cNvSpPr txBox="1">
            <a:spLocks noGrp="1"/>
          </p:cNvSpPr>
          <p:nvPr>
            <p:ph type="body" idx="2"/>
          </p:nvPr>
        </p:nvSpPr>
        <p:spPr>
          <a:xfrm>
            <a:off x="307600" y="4145050"/>
            <a:ext cx="2436000" cy="657600"/>
          </a:xfrm>
          <a:prstGeom prst="rect">
            <a:avLst/>
          </a:prstGeom>
        </p:spPr>
        <p:txBody>
          <a:bodyPr spcFirstLastPara="1" wrap="square" lIns="91425" tIns="91425" rIns="91425" bIns="91425" anchor="t" anchorCtr="0">
            <a:noAutofit/>
          </a:bodyPr>
          <a:lstStyle>
            <a:lvl1pPr marL="457200" lvl="0" indent="-298450">
              <a:lnSpc>
                <a:spcPct val="125000"/>
              </a:lnSpc>
              <a:spcBef>
                <a:spcPts val="0"/>
              </a:spcBef>
              <a:spcAft>
                <a:spcPts val="0"/>
              </a:spcAft>
              <a:buClr>
                <a:srgbClr val="FFFFFF"/>
              </a:buClr>
              <a:buSzPts val="1100"/>
              <a:buFont typeface="Montserrat ExtraBold"/>
              <a:buChar char="●"/>
              <a:defRPr sz="1100">
                <a:solidFill>
                  <a:srgbClr val="FFFFFF"/>
                </a:solidFill>
                <a:latin typeface="Montserrat ExtraBold"/>
                <a:ea typeface="Montserrat ExtraBold"/>
                <a:cs typeface="Montserrat ExtraBold"/>
                <a:sym typeface="Montserrat ExtraBold"/>
              </a:defRPr>
            </a:lvl1pPr>
            <a:lvl2pPr marL="914400" lvl="1" indent="-317500">
              <a:lnSpc>
                <a:spcPct val="125000"/>
              </a:lnSpc>
              <a:spcBef>
                <a:spcPts val="0"/>
              </a:spcBef>
              <a:spcAft>
                <a:spcPts val="0"/>
              </a:spcAft>
              <a:buClr>
                <a:srgbClr val="FFFFFF"/>
              </a:buClr>
              <a:buSzPts val="1400"/>
              <a:buChar char="○"/>
              <a:defRPr>
                <a:solidFill>
                  <a:srgbClr val="FFFFFF"/>
                </a:solidFill>
              </a:defRPr>
            </a:lvl2pPr>
            <a:lvl3pPr marL="1371600" lvl="2" indent="-317500">
              <a:lnSpc>
                <a:spcPct val="125000"/>
              </a:lnSpc>
              <a:spcBef>
                <a:spcPts val="0"/>
              </a:spcBef>
              <a:spcAft>
                <a:spcPts val="0"/>
              </a:spcAft>
              <a:buClr>
                <a:srgbClr val="FFFFFF"/>
              </a:buClr>
              <a:buSzPts val="1400"/>
              <a:buChar char="■"/>
              <a:defRPr>
                <a:solidFill>
                  <a:srgbClr val="FFFFFF"/>
                </a:solidFill>
              </a:defRPr>
            </a:lvl3pPr>
            <a:lvl4pPr marL="1828800" lvl="3" indent="-317500">
              <a:lnSpc>
                <a:spcPct val="125000"/>
              </a:lnSpc>
              <a:spcBef>
                <a:spcPts val="0"/>
              </a:spcBef>
              <a:spcAft>
                <a:spcPts val="0"/>
              </a:spcAft>
              <a:buClr>
                <a:srgbClr val="FFFFFF"/>
              </a:buClr>
              <a:buSzPts val="1400"/>
              <a:buChar char="●"/>
              <a:defRPr>
                <a:solidFill>
                  <a:srgbClr val="FFFFFF"/>
                </a:solidFill>
              </a:defRPr>
            </a:lvl4pPr>
            <a:lvl5pPr marL="2286000" lvl="4" indent="-317500">
              <a:lnSpc>
                <a:spcPct val="125000"/>
              </a:lnSpc>
              <a:spcBef>
                <a:spcPts val="0"/>
              </a:spcBef>
              <a:spcAft>
                <a:spcPts val="0"/>
              </a:spcAft>
              <a:buClr>
                <a:srgbClr val="FFFFFF"/>
              </a:buClr>
              <a:buSzPts val="1400"/>
              <a:buChar char="○"/>
              <a:defRPr>
                <a:solidFill>
                  <a:srgbClr val="FFFFFF"/>
                </a:solidFill>
              </a:defRPr>
            </a:lvl5pPr>
            <a:lvl6pPr marL="2743200" lvl="5" indent="-317500">
              <a:lnSpc>
                <a:spcPct val="125000"/>
              </a:lnSpc>
              <a:spcBef>
                <a:spcPts val="0"/>
              </a:spcBef>
              <a:spcAft>
                <a:spcPts val="0"/>
              </a:spcAft>
              <a:buClr>
                <a:srgbClr val="FFFFFF"/>
              </a:buClr>
              <a:buSzPts val="1400"/>
              <a:buChar char="■"/>
              <a:defRPr>
                <a:solidFill>
                  <a:srgbClr val="FFFFFF"/>
                </a:solidFill>
              </a:defRPr>
            </a:lvl6pPr>
            <a:lvl7pPr marL="3200400" lvl="6" indent="-317500">
              <a:lnSpc>
                <a:spcPct val="125000"/>
              </a:lnSpc>
              <a:spcBef>
                <a:spcPts val="0"/>
              </a:spcBef>
              <a:spcAft>
                <a:spcPts val="0"/>
              </a:spcAft>
              <a:buClr>
                <a:srgbClr val="FFFFFF"/>
              </a:buClr>
              <a:buSzPts val="1400"/>
              <a:buChar char="●"/>
              <a:defRPr>
                <a:solidFill>
                  <a:srgbClr val="FFFFFF"/>
                </a:solidFill>
              </a:defRPr>
            </a:lvl7pPr>
            <a:lvl8pPr marL="3657600" lvl="7" indent="-317500">
              <a:lnSpc>
                <a:spcPct val="125000"/>
              </a:lnSpc>
              <a:spcBef>
                <a:spcPts val="0"/>
              </a:spcBef>
              <a:spcAft>
                <a:spcPts val="0"/>
              </a:spcAft>
              <a:buClr>
                <a:srgbClr val="FFFFFF"/>
              </a:buClr>
              <a:buSzPts val="1400"/>
              <a:buChar char="○"/>
              <a:defRPr>
                <a:solidFill>
                  <a:srgbClr val="FFFFFF"/>
                </a:solidFill>
              </a:defRPr>
            </a:lvl8pPr>
            <a:lvl9pPr marL="4114800" lvl="8" indent="-317500">
              <a:lnSpc>
                <a:spcPct val="125000"/>
              </a:lnSpc>
              <a:spcBef>
                <a:spcPts val="0"/>
              </a:spcBef>
              <a:spcAft>
                <a:spcPts val="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1">
  <p:cSld name="CUSTOM_1_1">
    <p:bg>
      <p:bgPr>
        <a:solidFill>
          <a:schemeClr val="dk1"/>
        </a:solidFill>
        <a:effectLst/>
      </p:bgPr>
    </p:bg>
    <p:spTree>
      <p:nvGrpSpPr>
        <p:cNvPr id="1" name="Shape 91"/>
        <p:cNvGrpSpPr/>
        <p:nvPr/>
      </p:nvGrpSpPr>
      <p:grpSpPr>
        <a:xfrm>
          <a:off x="0" y="0"/>
          <a:ext cx="0" cy="0"/>
          <a:chOff x="0" y="0"/>
          <a:chExt cx="0" cy="0"/>
        </a:xfrm>
      </p:grpSpPr>
      <p:pic>
        <p:nvPicPr>
          <p:cNvPr id="92" name="Google Shape;92;p16"/>
          <p:cNvPicPr preferRelativeResize="0"/>
          <p:nvPr/>
        </p:nvPicPr>
        <p:blipFill rotWithShape="1">
          <a:blip r:embed="rId2">
            <a:alphaModFix/>
          </a:blip>
          <a:srcRect/>
          <a:stretch/>
        </p:blipFill>
        <p:spPr>
          <a:xfrm>
            <a:off x="1" y="0"/>
            <a:ext cx="9144000" cy="5143497"/>
          </a:xfrm>
          <a:prstGeom prst="rect">
            <a:avLst/>
          </a:prstGeom>
          <a:noFill/>
          <a:ln>
            <a:noFill/>
          </a:ln>
        </p:spPr>
      </p:pic>
      <p:pic>
        <p:nvPicPr>
          <p:cNvPr id="93" name="Google Shape;93;p16"/>
          <p:cNvPicPr preferRelativeResize="0"/>
          <p:nvPr/>
        </p:nvPicPr>
        <p:blipFill rotWithShape="1">
          <a:blip r:embed="rId3">
            <a:alphaModFix/>
          </a:blip>
          <a:srcRect/>
          <a:stretch/>
        </p:blipFill>
        <p:spPr>
          <a:xfrm>
            <a:off x="407175" y="4539121"/>
            <a:ext cx="776077" cy="263400"/>
          </a:xfrm>
          <a:prstGeom prst="rect">
            <a:avLst/>
          </a:prstGeom>
          <a:noFill/>
          <a:ln>
            <a:noFill/>
          </a:ln>
        </p:spPr>
      </p:pic>
      <p:sp>
        <p:nvSpPr>
          <p:cNvPr id="94" name="Google Shape;94;p16"/>
          <p:cNvSpPr txBox="1">
            <a:spLocks noGrp="1"/>
          </p:cNvSpPr>
          <p:nvPr>
            <p:ph type="title"/>
          </p:nvPr>
        </p:nvSpPr>
        <p:spPr>
          <a:xfrm>
            <a:off x="1101125" y="936450"/>
            <a:ext cx="6947400" cy="300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FFFFFF"/>
                </a:solidFill>
                <a:latin typeface="Montserrat Black"/>
                <a:ea typeface="Montserrat Black"/>
                <a:cs typeface="Montserrat Black"/>
                <a:sym typeface="Montserrat Black"/>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
        <p:nvSpPr>
          <p:cNvPr id="95" name="Google Shape;95;p16"/>
          <p:cNvSpPr txBox="1"/>
          <p:nvPr/>
        </p:nvSpPr>
        <p:spPr>
          <a:xfrm>
            <a:off x="4313700" y="391050"/>
            <a:ext cx="522300" cy="71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200">
                <a:solidFill>
                  <a:schemeClr val="accent3"/>
                </a:solidFill>
                <a:latin typeface="Montserrat Black"/>
                <a:ea typeface="Montserrat Black"/>
                <a:cs typeface="Montserrat Black"/>
                <a:sym typeface="Montserrat Black"/>
              </a:rPr>
              <a:t>“</a:t>
            </a:r>
            <a:endParaRPr sz="4200">
              <a:solidFill>
                <a:schemeClr val="accent3"/>
              </a:solidFill>
              <a:latin typeface="Montserrat Black"/>
              <a:ea typeface="Montserrat Black"/>
              <a:cs typeface="Montserrat Black"/>
              <a:sym typeface="Montserrat Black"/>
            </a:endParaRPr>
          </a:p>
        </p:txBody>
      </p:sp>
      <p:cxnSp>
        <p:nvCxnSpPr>
          <p:cNvPr id="96" name="Google Shape;96;p16"/>
          <p:cNvCxnSpPr/>
          <p:nvPr/>
        </p:nvCxnSpPr>
        <p:spPr>
          <a:xfrm>
            <a:off x="4314143" y="4230331"/>
            <a:ext cx="521400" cy="0"/>
          </a:xfrm>
          <a:prstGeom prst="straightConnector1">
            <a:avLst/>
          </a:prstGeom>
          <a:noFill/>
          <a:ln w="76200" cap="flat" cmpd="sng">
            <a:solidFill>
              <a:srgbClr val="8900E1"/>
            </a:solidFill>
            <a:prstDash val="solid"/>
            <a:round/>
            <a:headEnd type="none" w="med" len="med"/>
            <a:tailEnd type="none" w="med" len="med"/>
          </a:ln>
        </p:spPr>
      </p:cxnSp>
      <p:sp>
        <p:nvSpPr>
          <p:cNvPr id="97" name="Google Shape;97;p16"/>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700" b="1">
                <a:solidFill>
                  <a:srgbClr val="FFFFFF"/>
                </a:solidFill>
                <a:latin typeface="Montserrat"/>
                <a:ea typeface="Montserrat"/>
                <a:cs typeface="Montserrat"/>
                <a:sym typeface="Montserrat"/>
              </a:rPr>
              <a:t>‹#›</a:t>
            </a:fld>
            <a:endParaRPr sz="700" b="1">
              <a:solidFill>
                <a:srgbClr val="FFFFFF"/>
              </a:solidFill>
              <a:latin typeface="Montserrat"/>
              <a:ea typeface="Montserrat"/>
              <a:cs typeface="Montserrat"/>
              <a:sym typeface="Montserra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1 1">
  <p:cSld name="CUSTOM_1_1_1">
    <p:bg>
      <p:bgPr>
        <a:solidFill>
          <a:schemeClr val="dk1"/>
        </a:solidFill>
        <a:effectLst/>
      </p:bgPr>
    </p:bg>
    <p:spTree>
      <p:nvGrpSpPr>
        <p:cNvPr id="1" name="Shape 98"/>
        <p:cNvGrpSpPr/>
        <p:nvPr/>
      </p:nvGrpSpPr>
      <p:grpSpPr>
        <a:xfrm>
          <a:off x="0" y="0"/>
          <a:ext cx="0" cy="0"/>
          <a:chOff x="0" y="0"/>
          <a:chExt cx="0" cy="0"/>
        </a:xfrm>
      </p:grpSpPr>
      <p:pic>
        <p:nvPicPr>
          <p:cNvPr id="99" name="Google Shape;99;p17"/>
          <p:cNvPicPr preferRelativeResize="0"/>
          <p:nvPr/>
        </p:nvPicPr>
        <p:blipFill rotWithShape="1">
          <a:blip r:embed="rId2">
            <a:alphaModFix/>
          </a:blip>
          <a:srcRect/>
          <a:stretch/>
        </p:blipFill>
        <p:spPr>
          <a:xfrm>
            <a:off x="1" y="0"/>
            <a:ext cx="9144000" cy="5143497"/>
          </a:xfrm>
          <a:prstGeom prst="rect">
            <a:avLst/>
          </a:prstGeom>
          <a:noFill/>
          <a:ln>
            <a:noFill/>
          </a:ln>
        </p:spPr>
      </p:pic>
      <p:pic>
        <p:nvPicPr>
          <p:cNvPr id="100" name="Google Shape;100;p17"/>
          <p:cNvPicPr preferRelativeResize="0"/>
          <p:nvPr/>
        </p:nvPicPr>
        <p:blipFill rotWithShape="1">
          <a:blip r:embed="rId3">
            <a:alphaModFix/>
          </a:blip>
          <a:srcRect/>
          <a:stretch/>
        </p:blipFill>
        <p:spPr>
          <a:xfrm>
            <a:off x="407175" y="4539121"/>
            <a:ext cx="776077" cy="263400"/>
          </a:xfrm>
          <a:prstGeom prst="rect">
            <a:avLst/>
          </a:prstGeom>
          <a:noFill/>
          <a:ln>
            <a:noFill/>
          </a:ln>
        </p:spPr>
      </p:pic>
      <p:sp>
        <p:nvSpPr>
          <p:cNvPr id="101" name="Google Shape;101;p17"/>
          <p:cNvSpPr txBox="1">
            <a:spLocks noGrp="1"/>
          </p:cNvSpPr>
          <p:nvPr>
            <p:ph type="title"/>
          </p:nvPr>
        </p:nvSpPr>
        <p:spPr>
          <a:xfrm>
            <a:off x="1101125" y="936450"/>
            <a:ext cx="6947400" cy="300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FFFFFF"/>
                </a:solidFill>
                <a:latin typeface="Montserrat Black"/>
                <a:ea typeface="Montserrat Black"/>
                <a:cs typeface="Montserrat Black"/>
                <a:sym typeface="Montserrat Black"/>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
        <p:nvSpPr>
          <p:cNvPr id="102" name="Google Shape;102;p17"/>
          <p:cNvSpPr txBox="1"/>
          <p:nvPr/>
        </p:nvSpPr>
        <p:spPr>
          <a:xfrm>
            <a:off x="4313700" y="391050"/>
            <a:ext cx="522300" cy="71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200">
                <a:solidFill>
                  <a:schemeClr val="accent3"/>
                </a:solidFill>
                <a:latin typeface="Montserrat Black"/>
                <a:ea typeface="Montserrat Black"/>
                <a:cs typeface="Montserrat Black"/>
                <a:sym typeface="Montserrat Black"/>
              </a:rPr>
              <a:t>“</a:t>
            </a:r>
            <a:endParaRPr sz="4200">
              <a:solidFill>
                <a:schemeClr val="accent3"/>
              </a:solidFill>
              <a:latin typeface="Montserrat Black"/>
              <a:ea typeface="Montserrat Black"/>
              <a:cs typeface="Montserrat Black"/>
              <a:sym typeface="Montserrat Black"/>
            </a:endParaRPr>
          </a:p>
        </p:txBody>
      </p:sp>
      <p:cxnSp>
        <p:nvCxnSpPr>
          <p:cNvPr id="103" name="Google Shape;103;p17"/>
          <p:cNvCxnSpPr/>
          <p:nvPr/>
        </p:nvCxnSpPr>
        <p:spPr>
          <a:xfrm>
            <a:off x="4314143" y="4230331"/>
            <a:ext cx="521400" cy="0"/>
          </a:xfrm>
          <a:prstGeom prst="straightConnector1">
            <a:avLst/>
          </a:prstGeom>
          <a:noFill/>
          <a:ln w="76200" cap="flat" cmpd="sng">
            <a:solidFill>
              <a:srgbClr val="8900E1"/>
            </a:solidFill>
            <a:prstDash val="solid"/>
            <a:round/>
            <a:headEnd type="none" w="med" len="med"/>
            <a:tailEnd type="none" w="med" len="med"/>
          </a:ln>
        </p:spPr>
      </p:cxnSp>
      <p:sp>
        <p:nvSpPr>
          <p:cNvPr id="104" name="Google Shape;104;p17"/>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700" b="1">
                <a:solidFill>
                  <a:srgbClr val="FFFFFF"/>
                </a:solidFill>
                <a:latin typeface="Montserrat"/>
                <a:ea typeface="Montserrat"/>
                <a:cs typeface="Montserrat"/>
                <a:sym typeface="Montserrat"/>
              </a:rPr>
              <a:t>‹#›</a:t>
            </a:fld>
            <a:endParaRPr sz="700" b="1">
              <a:solidFill>
                <a:srgbClr val="FFFFFF"/>
              </a:solidFill>
              <a:latin typeface="Montserrat"/>
              <a:ea typeface="Montserrat"/>
              <a:cs typeface="Montserrat"/>
              <a:sym typeface="Montserra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ith folio" type="blank">
  <p:cSld name="BLANK">
    <p:spTree>
      <p:nvGrpSpPr>
        <p:cNvPr id="1" name="Shape 112"/>
        <p:cNvGrpSpPr/>
        <p:nvPr/>
      </p:nvGrpSpPr>
      <p:grpSpPr>
        <a:xfrm>
          <a:off x="0" y="0"/>
          <a:ext cx="0" cy="0"/>
          <a:chOff x="0" y="0"/>
          <a:chExt cx="0" cy="0"/>
        </a:xfrm>
      </p:grpSpPr>
      <p:pic>
        <p:nvPicPr>
          <p:cNvPr id="113" name="Google Shape;113;p19" descr=" "/>
          <p:cNvPicPr preferRelativeResize="0"/>
          <p:nvPr/>
        </p:nvPicPr>
        <p:blipFill>
          <a:blip r:embed="rId2">
            <a:alphaModFix/>
          </a:blip>
          <a:stretch>
            <a:fillRect/>
          </a:stretch>
        </p:blipFill>
        <p:spPr>
          <a:xfrm>
            <a:off x="407175" y="4539121"/>
            <a:ext cx="776077" cy="263400"/>
          </a:xfrm>
          <a:prstGeom prst="rect">
            <a:avLst/>
          </a:prstGeom>
          <a:noFill/>
          <a:ln>
            <a:noFill/>
          </a:ln>
        </p:spPr>
      </p:pic>
      <p:sp>
        <p:nvSpPr>
          <p:cNvPr id="114" name="Google Shape;114;p19"/>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700" b="1">
                <a:solidFill>
                  <a:srgbClr val="57068C"/>
                </a:solidFill>
                <a:latin typeface="Montserrat"/>
                <a:ea typeface="Montserrat"/>
                <a:cs typeface="Montserrat"/>
                <a:sym typeface="Montserrat"/>
              </a:rPr>
              <a:t>‹#›</a:t>
            </a:fld>
            <a:endParaRPr sz="700" b="1">
              <a:solidFill>
                <a:srgbClr val="57068C"/>
              </a:solidFill>
              <a:latin typeface="Montserrat"/>
              <a:ea typeface="Montserrat"/>
              <a:cs typeface="Montserrat"/>
              <a:sym typeface="Montserra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1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02">
  <p:cSld name="TITLE_1">
    <p:bg>
      <p:bgPr>
        <a:solidFill>
          <a:srgbClr val="57068C"/>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a:stretch/>
        </p:blipFill>
        <p:spPr>
          <a:xfrm>
            <a:off x="1" y="0"/>
            <a:ext cx="9144000" cy="5143497"/>
          </a:xfrm>
          <a:prstGeom prst="rect">
            <a:avLst/>
          </a:prstGeom>
          <a:noFill/>
          <a:ln>
            <a:noFill/>
          </a:ln>
        </p:spPr>
      </p:pic>
      <p:sp>
        <p:nvSpPr>
          <p:cNvPr id="16" name="Google Shape;16;p3"/>
          <p:cNvSpPr txBox="1">
            <a:spLocks noGrp="1"/>
          </p:cNvSpPr>
          <p:nvPr>
            <p:ph type="title"/>
          </p:nvPr>
        </p:nvSpPr>
        <p:spPr>
          <a:xfrm>
            <a:off x="316949" y="1243943"/>
            <a:ext cx="8265600" cy="19098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None/>
              <a:defRPr sz="7600">
                <a:solidFill>
                  <a:schemeClr val="lt1"/>
                </a:solidFill>
                <a:latin typeface="Montserrat Black"/>
                <a:ea typeface="Montserrat Black"/>
                <a:cs typeface="Montserrat Black"/>
                <a:sym typeface="Montserrat Black"/>
              </a:defRPr>
            </a:lvl1pPr>
            <a:lvl2pPr lvl="1" rtl="0">
              <a:spcBef>
                <a:spcPts val="0"/>
              </a:spcBef>
              <a:spcAft>
                <a:spcPts val="0"/>
              </a:spcAft>
              <a:buNone/>
              <a:defRPr>
                <a:solidFill>
                  <a:schemeClr val="lt1"/>
                </a:solidFill>
                <a:latin typeface="Montserrat"/>
                <a:ea typeface="Montserrat"/>
                <a:cs typeface="Montserrat"/>
                <a:sym typeface="Montserrat"/>
              </a:defRPr>
            </a:lvl2pPr>
            <a:lvl3pPr lvl="2" rtl="0">
              <a:spcBef>
                <a:spcPts val="0"/>
              </a:spcBef>
              <a:spcAft>
                <a:spcPts val="0"/>
              </a:spcAft>
              <a:buNone/>
              <a:defRPr>
                <a:solidFill>
                  <a:schemeClr val="lt1"/>
                </a:solidFill>
                <a:latin typeface="Montserrat"/>
                <a:ea typeface="Montserrat"/>
                <a:cs typeface="Montserrat"/>
                <a:sym typeface="Montserrat"/>
              </a:defRPr>
            </a:lvl3pPr>
            <a:lvl4pPr lvl="3" rtl="0">
              <a:spcBef>
                <a:spcPts val="0"/>
              </a:spcBef>
              <a:spcAft>
                <a:spcPts val="0"/>
              </a:spcAft>
              <a:buNone/>
              <a:defRPr>
                <a:solidFill>
                  <a:schemeClr val="lt1"/>
                </a:solidFill>
                <a:latin typeface="Montserrat"/>
                <a:ea typeface="Montserrat"/>
                <a:cs typeface="Montserrat"/>
                <a:sym typeface="Montserrat"/>
              </a:defRPr>
            </a:lvl4pPr>
            <a:lvl5pPr lvl="4" rtl="0">
              <a:spcBef>
                <a:spcPts val="0"/>
              </a:spcBef>
              <a:spcAft>
                <a:spcPts val="0"/>
              </a:spcAft>
              <a:buNone/>
              <a:defRPr>
                <a:solidFill>
                  <a:schemeClr val="lt1"/>
                </a:solidFill>
                <a:latin typeface="Montserrat"/>
                <a:ea typeface="Montserrat"/>
                <a:cs typeface="Montserrat"/>
                <a:sym typeface="Montserrat"/>
              </a:defRPr>
            </a:lvl5pPr>
            <a:lvl6pPr lvl="5" rtl="0">
              <a:spcBef>
                <a:spcPts val="0"/>
              </a:spcBef>
              <a:spcAft>
                <a:spcPts val="0"/>
              </a:spcAft>
              <a:buNone/>
              <a:defRPr>
                <a:solidFill>
                  <a:schemeClr val="lt1"/>
                </a:solidFill>
                <a:latin typeface="Montserrat"/>
                <a:ea typeface="Montserrat"/>
                <a:cs typeface="Montserrat"/>
                <a:sym typeface="Montserrat"/>
              </a:defRPr>
            </a:lvl6pPr>
            <a:lvl7pPr lvl="6" rtl="0">
              <a:spcBef>
                <a:spcPts val="0"/>
              </a:spcBef>
              <a:spcAft>
                <a:spcPts val="0"/>
              </a:spcAft>
              <a:buNone/>
              <a:defRPr>
                <a:solidFill>
                  <a:schemeClr val="lt1"/>
                </a:solidFill>
                <a:latin typeface="Montserrat"/>
                <a:ea typeface="Montserrat"/>
                <a:cs typeface="Montserrat"/>
                <a:sym typeface="Montserrat"/>
              </a:defRPr>
            </a:lvl7pPr>
            <a:lvl8pPr lvl="7" rtl="0">
              <a:spcBef>
                <a:spcPts val="0"/>
              </a:spcBef>
              <a:spcAft>
                <a:spcPts val="0"/>
              </a:spcAft>
              <a:buNone/>
              <a:defRPr>
                <a:solidFill>
                  <a:schemeClr val="lt1"/>
                </a:solidFill>
                <a:latin typeface="Montserrat"/>
                <a:ea typeface="Montserrat"/>
                <a:cs typeface="Montserrat"/>
                <a:sym typeface="Montserrat"/>
              </a:defRPr>
            </a:lvl8pPr>
            <a:lvl9pPr lvl="8" rtl="0">
              <a:spcBef>
                <a:spcPts val="0"/>
              </a:spcBef>
              <a:spcAft>
                <a:spcPts val="0"/>
              </a:spcAft>
              <a:buNone/>
              <a:defRPr>
                <a:solidFill>
                  <a:schemeClr val="lt1"/>
                </a:solidFill>
                <a:latin typeface="Montserrat"/>
                <a:ea typeface="Montserrat"/>
                <a:cs typeface="Montserrat"/>
                <a:sym typeface="Montserrat"/>
              </a:defRPr>
            </a:lvl9pPr>
          </a:lstStyle>
          <a:p>
            <a:endParaRPr/>
          </a:p>
        </p:txBody>
      </p:sp>
      <p:pic>
        <p:nvPicPr>
          <p:cNvPr id="17" name="Google Shape;17;p3" descr="New York University logo"/>
          <p:cNvPicPr preferRelativeResize="0"/>
          <p:nvPr/>
        </p:nvPicPr>
        <p:blipFill rotWithShape="1">
          <a:blip r:embed="rId3">
            <a:alphaModFix/>
          </a:blip>
          <a:srcRect/>
          <a:stretch/>
        </p:blipFill>
        <p:spPr>
          <a:xfrm>
            <a:off x="407175" y="427947"/>
            <a:ext cx="1049175" cy="356100"/>
          </a:xfrm>
          <a:prstGeom prst="rect">
            <a:avLst/>
          </a:prstGeom>
          <a:noFill/>
          <a:ln>
            <a:noFill/>
          </a:ln>
        </p:spPr>
      </p:pic>
      <p:sp>
        <p:nvSpPr>
          <p:cNvPr id="18" name="Google Shape;18;p3"/>
          <p:cNvSpPr txBox="1">
            <a:spLocks noGrp="1"/>
          </p:cNvSpPr>
          <p:nvPr>
            <p:ph type="subTitle" idx="1"/>
          </p:nvPr>
        </p:nvSpPr>
        <p:spPr>
          <a:xfrm>
            <a:off x="307600" y="3119750"/>
            <a:ext cx="4761000" cy="779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a:solidFill>
                  <a:srgbClr val="FFFFFF"/>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9" name="Google Shape;19;p3"/>
          <p:cNvSpPr txBox="1">
            <a:spLocks noGrp="1"/>
          </p:cNvSpPr>
          <p:nvPr>
            <p:ph type="body" idx="2"/>
          </p:nvPr>
        </p:nvSpPr>
        <p:spPr>
          <a:xfrm>
            <a:off x="307600" y="4145050"/>
            <a:ext cx="2436000" cy="657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Font typeface="Montserrat ExtraBold"/>
              <a:buChar char="●"/>
              <a:defRPr sz="1100">
                <a:solidFill>
                  <a:srgbClr val="FFFFFF"/>
                </a:solidFill>
                <a:latin typeface="Montserrat ExtraBold"/>
                <a:ea typeface="Montserrat ExtraBold"/>
                <a:cs typeface="Montserrat ExtraBold"/>
                <a:sym typeface="Montserrat ExtraBold"/>
              </a:defRPr>
            </a:lvl1pPr>
            <a:lvl2pPr marL="914400" lvl="1" indent="-317500" rtl="0">
              <a:lnSpc>
                <a:spcPct val="125000"/>
              </a:lnSpc>
              <a:spcBef>
                <a:spcPts val="0"/>
              </a:spcBef>
              <a:spcAft>
                <a:spcPts val="0"/>
              </a:spcAft>
              <a:buClr>
                <a:srgbClr val="FFFFFF"/>
              </a:buClr>
              <a:buSzPts val="1400"/>
              <a:buChar char="○"/>
              <a:defRPr>
                <a:solidFill>
                  <a:srgbClr val="FFFFFF"/>
                </a:solidFill>
              </a:defRPr>
            </a:lvl2pPr>
            <a:lvl3pPr marL="1371600" lvl="2" indent="-317500" rtl="0">
              <a:lnSpc>
                <a:spcPct val="125000"/>
              </a:lnSpc>
              <a:spcBef>
                <a:spcPts val="0"/>
              </a:spcBef>
              <a:spcAft>
                <a:spcPts val="0"/>
              </a:spcAft>
              <a:buClr>
                <a:srgbClr val="FFFFFF"/>
              </a:buClr>
              <a:buSzPts val="1400"/>
              <a:buChar char="■"/>
              <a:defRPr>
                <a:solidFill>
                  <a:srgbClr val="FFFFFF"/>
                </a:solidFill>
              </a:defRPr>
            </a:lvl3pPr>
            <a:lvl4pPr marL="1828800" lvl="3" indent="-317500" rtl="0">
              <a:lnSpc>
                <a:spcPct val="125000"/>
              </a:lnSpc>
              <a:spcBef>
                <a:spcPts val="0"/>
              </a:spcBef>
              <a:spcAft>
                <a:spcPts val="0"/>
              </a:spcAft>
              <a:buClr>
                <a:srgbClr val="FFFFFF"/>
              </a:buClr>
              <a:buSzPts val="1400"/>
              <a:buChar char="●"/>
              <a:defRPr>
                <a:solidFill>
                  <a:srgbClr val="FFFFFF"/>
                </a:solidFill>
              </a:defRPr>
            </a:lvl4pPr>
            <a:lvl5pPr marL="2286000" lvl="4" indent="-317500" rtl="0">
              <a:lnSpc>
                <a:spcPct val="125000"/>
              </a:lnSpc>
              <a:spcBef>
                <a:spcPts val="0"/>
              </a:spcBef>
              <a:spcAft>
                <a:spcPts val="0"/>
              </a:spcAft>
              <a:buClr>
                <a:srgbClr val="FFFFFF"/>
              </a:buClr>
              <a:buSzPts val="1400"/>
              <a:buChar char="○"/>
              <a:defRPr>
                <a:solidFill>
                  <a:srgbClr val="FFFFFF"/>
                </a:solidFill>
              </a:defRPr>
            </a:lvl5pPr>
            <a:lvl6pPr marL="2743200" lvl="5" indent="-317500" rtl="0">
              <a:lnSpc>
                <a:spcPct val="125000"/>
              </a:lnSpc>
              <a:spcBef>
                <a:spcPts val="0"/>
              </a:spcBef>
              <a:spcAft>
                <a:spcPts val="0"/>
              </a:spcAft>
              <a:buClr>
                <a:srgbClr val="FFFFFF"/>
              </a:buClr>
              <a:buSzPts val="1400"/>
              <a:buChar char="■"/>
              <a:defRPr>
                <a:solidFill>
                  <a:srgbClr val="FFFFFF"/>
                </a:solidFill>
              </a:defRPr>
            </a:lvl6pPr>
            <a:lvl7pPr marL="3200400" lvl="6" indent="-317500" rtl="0">
              <a:lnSpc>
                <a:spcPct val="125000"/>
              </a:lnSpc>
              <a:spcBef>
                <a:spcPts val="0"/>
              </a:spcBef>
              <a:spcAft>
                <a:spcPts val="0"/>
              </a:spcAft>
              <a:buClr>
                <a:srgbClr val="FFFFFF"/>
              </a:buClr>
              <a:buSzPts val="1400"/>
              <a:buChar char="●"/>
              <a:defRPr>
                <a:solidFill>
                  <a:srgbClr val="FFFFFF"/>
                </a:solidFill>
              </a:defRPr>
            </a:lvl7pPr>
            <a:lvl8pPr marL="3657600" lvl="7" indent="-317500" rtl="0">
              <a:lnSpc>
                <a:spcPct val="125000"/>
              </a:lnSpc>
              <a:spcBef>
                <a:spcPts val="0"/>
              </a:spcBef>
              <a:spcAft>
                <a:spcPts val="0"/>
              </a:spcAft>
              <a:buClr>
                <a:srgbClr val="FFFFFF"/>
              </a:buClr>
              <a:buSzPts val="1400"/>
              <a:buChar char="○"/>
              <a:defRPr>
                <a:solidFill>
                  <a:srgbClr val="FFFFFF"/>
                </a:solidFill>
              </a:defRPr>
            </a:lvl8pPr>
            <a:lvl9pPr marL="4114800" lvl="8" indent="-317500" rtl="0">
              <a:lnSpc>
                <a:spcPct val="125000"/>
              </a:lnSpc>
              <a:spcBef>
                <a:spcPts val="0"/>
              </a:spcBef>
              <a:spcAft>
                <a:spcPts val="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04">
  <p:cSld name="TITLE_1_1_1">
    <p:bg>
      <p:bgPr>
        <a:solidFill>
          <a:srgbClr val="57068C"/>
        </a:solidFill>
        <a:effectLst/>
      </p:bgPr>
    </p:bg>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1" y="0"/>
            <a:ext cx="9144000" cy="5143497"/>
          </a:xfrm>
          <a:prstGeom prst="rect">
            <a:avLst/>
          </a:prstGeom>
          <a:noFill/>
          <a:ln>
            <a:noFill/>
          </a:ln>
        </p:spPr>
      </p:pic>
      <p:sp>
        <p:nvSpPr>
          <p:cNvPr id="22" name="Google Shape;22;p4"/>
          <p:cNvSpPr txBox="1">
            <a:spLocks noGrp="1"/>
          </p:cNvSpPr>
          <p:nvPr>
            <p:ph type="title"/>
          </p:nvPr>
        </p:nvSpPr>
        <p:spPr>
          <a:xfrm>
            <a:off x="316949" y="1243943"/>
            <a:ext cx="8265600" cy="19098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None/>
              <a:defRPr sz="7600">
                <a:solidFill>
                  <a:schemeClr val="lt1"/>
                </a:solidFill>
                <a:latin typeface="Montserrat Black"/>
                <a:ea typeface="Montserrat Black"/>
                <a:cs typeface="Montserrat Black"/>
                <a:sym typeface="Montserrat Black"/>
              </a:defRPr>
            </a:lvl1pPr>
            <a:lvl2pPr lvl="1" rtl="0">
              <a:spcBef>
                <a:spcPts val="0"/>
              </a:spcBef>
              <a:spcAft>
                <a:spcPts val="0"/>
              </a:spcAft>
              <a:buNone/>
              <a:defRPr>
                <a:solidFill>
                  <a:schemeClr val="lt1"/>
                </a:solidFill>
                <a:latin typeface="Montserrat"/>
                <a:ea typeface="Montserrat"/>
                <a:cs typeface="Montserrat"/>
                <a:sym typeface="Montserrat"/>
              </a:defRPr>
            </a:lvl2pPr>
            <a:lvl3pPr lvl="2" rtl="0">
              <a:spcBef>
                <a:spcPts val="0"/>
              </a:spcBef>
              <a:spcAft>
                <a:spcPts val="0"/>
              </a:spcAft>
              <a:buNone/>
              <a:defRPr>
                <a:solidFill>
                  <a:schemeClr val="lt1"/>
                </a:solidFill>
                <a:latin typeface="Montserrat"/>
                <a:ea typeface="Montserrat"/>
                <a:cs typeface="Montserrat"/>
                <a:sym typeface="Montserrat"/>
              </a:defRPr>
            </a:lvl3pPr>
            <a:lvl4pPr lvl="3" rtl="0">
              <a:spcBef>
                <a:spcPts val="0"/>
              </a:spcBef>
              <a:spcAft>
                <a:spcPts val="0"/>
              </a:spcAft>
              <a:buNone/>
              <a:defRPr>
                <a:solidFill>
                  <a:schemeClr val="lt1"/>
                </a:solidFill>
                <a:latin typeface="Montserrat"/>
                <a:ea typeface="Montserrat"/>
                <a:cs typeface="Montserrat"/>
                <a:sym typeface="Montserrat"/>
              </a:defRPr>
            </a:lvl4pPr>
            <a:lvl5pPr lvl="4" rtl="0">
              <a:spcBef>
                <a:spcPts val="0"/>
              </a:spcBef>
              <a:spcAft>
                <a:spcPts val="0"/>
              </a:spcAft>
              <a:buNone/>
              <a:defRPr>
                <a:solidFill>
                  <a:schemeClr val="lt1"/>
                </a:solidFill>
                <a:latin typeface="Montserrat"/>
                <a:ea typeface="Montserrat"/>
                <a:cs typeface="Montserrat"/>
                <a:sym typeface="Montserrat"/>
              </a:defRPr>
            </a:lvl5pPr>
            <a:lvl6pPr lvl="5" rtl="0">
              <a:spcBef>
                <a:spcPts val="0"/>
              </a:spcBef>
              <a:spcAft>
                <a:spcPts val="0"/>
              </a:spcAft>
              <a:buNone/>
              <a:defRPr>
                <a:solidFill>
                  <a:schemeClr val="lt1"/>
                </a:solidFill>
                <a:latin typeface="Montserrat"/>
                <a:ea typeface="Montserrat"/>
                <a:cs typeface="Montserrat"/>
                <a:sym typeface="Montserrat"/>
              </a:defRPr>
            </a:lvl6pPr>
            <a:lvl7pPr lvl="6" rtl="0">
              <a:spcBef>
                <a:spcPts val="0"/>
              </a:spcBef>
              <a:spcAft>
                <a:spcPts val="0"/>
              </a:spcAft>
              <a:buNone/>
              <a:defRPr>
                <a:solidFill>
                  <a:schemeClr val="lt1"/>
                </a:solidFill>
                <a:latin typeface="Montserrat"/>
                <a:ea typeface="Montserrat"/>
                <a:cs typeface="Montserrat"/>
                <a:sym typeface="Montserrat"/>
              </a:defRPr>
            </a:lvl7pPr>
            <a:lvl8pPr lvl="7" rtl="0">
              <a:spcBef>
                <a:spcPts val="0"/>
              </a:spcBef>
              <a:spcAft>
                <a:spcPts val="0"/>
              </a:spcAft>
              <a:buNone/>
              <a:defRPr>
                <a:solidFill>
                  <a:schemeClr val="lt1"/>
                </a:solidFill>
                <a:latin typeface="Montserrat"/>
                <a:ea typeface="Montserrat"/>
                <a:cs typeface="Montserrat"/>
                <a:sym typeface="Montserrat"/>
              </a:defRPr>
            </a:lvl8pPr>
            <a:lvl9pPr lvl="8" rtl="0">
              <a:spcBef>
                <a:spcPts val="0"/>
              </a:spcBef>
              <a:spcAft>
                <a:spcPts val="0"/>
              </a:spcAft>
              <a:buNone/>
              <a:defRPr>
                <a:solidFill>
                  <a:schemeClr val="lt1"/>
                </a:solidFill>
                <a:latin typeface="Montserrat"/>
                <a:ea typeface="Montserrat"/>
                <a:cs typeface="Montserrat"/>
                <a:sym typeface="Montserrat"/>
              </a:defRPr>
            </a:lvl9pPr>
          </a:lstStyle>
          <a:p>
            <a:endParaRPr/>
          </a:p>
        </p:txBody>
      </p:sp>
      <p:pic>
        <p:nvPicPr>
          <p:cNvPr id="23" name="Google Shape;23;p4" descr="New York University logo"/>
          <p:cNvPicPr preferRelativeResize="0"/>
          <p:nvPr/>
        </p:nvPicPr>
        <p:blipFill rotWithShape="1">
          <a:blip r:embed="rId3">
            <a:alphaModFix/>
          </a:blip>
          <a:srcRect/>
          <a:stretch/>
        </p:blipFill>
        <p:spPr>
          <a:xfrm>
            <a:off x="407175" y="427947"/>
            <a:ext cx="1049175" cy="356100"/>
          </a:xfrm>
          <a:prstGeom prst="rect">
            <a:avLst/>
          </a:prstGeom>
          <a:noFill/>
          <a:ln>
            <a:noFill/>
          </a:ln>
        </p:spPr>
      </p:pic>
      <p:sp>
        <p:nvSpPr>
          <p:cNvPr id="24" name="Google Shape;24;p4"/>
          <p:cNvSpPr txBox="1">
            <a:spLocks noGrp="1"/>
          </p:cNvSpPr>
          <p:nvPr>
            <p:ph type="subTitle" idx="1"/>
          </p:nvPr>
        </p:nvSpPr>
        <p:spPr>
          <a:xfrm>
            <a:off x="307600" y="3119750"/>
            <a:ext cx="4761000" cy="779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a:solidFill>
                  <a:srgbClr val="FFFFFF"/>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5" name="Google Shape;25;p4"/>
          <p:cNvSpPr txBox="1">
            <a:spLocks noGrp="1"/>
          </p:cNvSpPr>
          <p:nvPr>
            <p:ph type="body" idx="2"/>
          </p:nvPr>
        </p:nvSpPr>
        <p:spPr>
          <a:xfrm>
            <a:off x="307600" y="4145050"/>
            <a:ext cx="2436000" cy="657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Font typeface="Montserrat ExtraBold"/>
              <a:buChar char="●"/>
              <a:defRPr sz="1100">
                <a:solidFill>
                  <a:srgbClr val="FFFFFF"/>
                </a:solidFill>
                <a:latin typeface="Montserrat ExtraBold"/>
                <a:ea typeface="Montserrat ExtraBold"/>
                <a:cs typeface="Montserrat ExtraBold"/>
                <a:sym typeface="Montserrat ExtraBold"/>
              </a:defRPr>
            </a:lvl1pPr>
            <a:lvl2pPr marL="914400" lvl="1" indent="-317500" rtl="0">
              <a:lnSpc>
                <a:spcPct val="125000"/>
              </a:lnSpc>
              <a:spcBef>
                <a:spcPts val="0"/>
              </a:spcBef>
              <a:spcAft>
                <a:spcPts val="0"/>
              </a:spcAft>
              <a:buClr>
                <a:srgbClr val="FFFFFF"/>
              </a:buClr>
              <a:buSzPts val="1400"/>
              <a:buChar char="○"/>
              <a:defRPr>
                <a:solidFill>
                  <a:srgbClr val="FFFFFF"/>
                </a:solidFill>
              </a:defRPr>
            </a:lvl2pPr>
            <a:lvl3pPr marL="1371600" lvl="2" indent="-317500" rtl="0">
              <a:lnSpc>
                <a:spcPct val="125000"/>
              </a:lnSpc>
              <a:spcBef>
                <a:spcPts val="0"/>
              </a:spcBef>
              <a:spcAft>
                <a:spcPts val="0"/>
              </a:spcAft>
              <a:buClr>
                <a:srgbClr val="FFFFFF"/>
              </a:buClr>
              <a:buSzPts val="1400"/>
              <a:buChar char="■"/>
              <a:defRPr>
                <a:solidFill>
                  <a:srgbClr val="FFFFFF"/>
                </a:solidFill>
              </a:defRPr>
            </a:lvl3pPr>
            <a:lvl4pPr marL="1828800" lvl="3" indent="-317500" rtl="0">
              <a:lnSpc>
                <a:spcPct val="125000"/>
              </a:lnSpc>
              <a:spcBef>
                <a:spcPts val="0"/>
              </a:spcBef>
              <a:spcAft>
                <a:spcPts val="0"/>
              </a:spcAft>
              <a:buClr>
                <a:srgbClr val="FFFFFF"/>
              </a:buClr>
              <a:buSzPts val="1400"/>
              <a:buChar char="●"/>
              <a:defRPr>
                <a:solidFill>
                  <a:srgbClr val="FFFFFF"/>
                </a:solidFill>
              </a:defRPr>
            </a:lvl4pPr>
            <a:lvl5pPr marL="2286000" lvl="4" indent="-317500" rtl="0">
              <a:lnSpc>
                <a:spcPct val="125000"/>
              </a:lnSpc>
              <a:spcBef>
                <a:spcPts val="0"/>
              </a:spcBef>
              <a:spcAft>
                <a:spcPts val="0"/>
              </a:spcAft>
              <a:buClr>
                <a:srgbClr val="FFFFFF"/>
              </a:buClr>
              <a:buSzPts val="1400"/>
              <a:buChar char="○"/>
              <a:defRPr>
                <a:solidFill>
                  <a:srgbClr val="FFFFFF"/>
                </a:solidFill>
              </a:defRPr>
            </a:lvl5pPr>
            <a:lvl6pPr marL="2743200" lvl="5" indent="-317500" rtl="0">
              <a:lnSpc>
                <a:spcPct val="125000"/>
              </a:lnSpc>
              <a:spcBef>
                <a:spcPts val="0"/>
              </a:spcBef>
              <a:spcAft>
                <a:spcPts val="0"/>
              </a:spcAft>
              <a:buClr>
                <a:srgbClr val="FFFFFF"/>
              </a:buClr>
              <a:buSzPts val="1400"/>
              <a:buChar char="■"/>
              <a:defRPr>
                <a:solidFill>
                  <a:srgbClr val="FFFFFF"/>
                </a:solidFill>
              </a:defRPr>
            </a:lvl6pPr>
            <a:lvl7pPr marL="3200400" lvl="6" indent="-317500" rtl="0">
              <a:lnSpc>
                <a:spcPct val="125000"/>
              </a:lnSpc>
              <a:spcBef>
                <a:spcPts val="0"/>
              </a:spcBef>
              <a:spcAft>
                <a:spcPts val="0"/>
              </a:spcAft>
              <a:buClr>
                <a:srgbClr val="FFFFFF"/>
              </a:buClr>
              <a:buSzPts val="1400"/>
              <a:buChar char="●"/>
              <a:defRPr>
                <a:solidFill>
                  <a:srgbClr val="FFFFFF"/>
                </a:solidFill>
              </a:defRPr>
            </a:lvl7pPr>
            <a:lvl8pPr marL="3657600" lvl="7" indent="-317500" rtl="0">
              <a:lnSpc>
                <a:spcPct val="125000"/>
              </a:lnSpc>
              <a:spcBef>
                <a:spcPts val="0"/>
              </a:spcBef>
              <a:spcAft>
                <a:spcPts val="0"/>
              </a:spcAft>
              <a:buClr>
                <a:srgbClr val="FFFFFF"/>
              </a:buClr>
              <a:buSzPts val="1400"/>
              <a:buChar char="○"/>
              <a:defRPr>
                <a:solidFill>
                  <a:srgbClr val="FFFFFF"/>
                </a:solidFill>
              </a:defRPr>
            </a:lvl8pPr>
            <a:lvl9pPr marL="4114800" lvl="8" indent="-317500" rtl="0">
              <a:lnSpc>
                <a:spcPct val="125000"/>
              </a:lnSpc>
              <a:spcBef>
                <a:spcPts val="0"/>
              </a:spcBef>
              <a:spcAft>
                <a:spcPts val="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57068C"/>
        </a:solidFill>
        <a:effectLst/>
      </p:bgPr>
    </p:bg>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blip>
          <a:srcRect/>
          <a:stretch/>
        </p:blipFill>
        <p:spPr>
          <a:xfrm>
            <a:off x="0" y="0"/>
            <a:ext cx="9143997" cy="5143487"/>
          </a:xfrm>
          <a:prstGeom prst="rect">
            <a:avLst/>
          </a:prstGeom>
          <a:noFill/>
          <a:ln>
            <a:noFill/>
          </a:ln>
        </p:spPr>
      </p:pic>
      <p:cxnSp>
        <p:nvCxnSpPr>
          <p:cNvPr id="34" name="Google Shape;34;p6" descr=" "/>
          <p:cNvCxnSpPr/>
          <p:nvPr/>
        </p:nvCxnSpPr>
        <p:spPr>
          <a:xfrm>
            <a:off x="407168" y="2618527"/>
            <a:ext cx="521400" cy="0"/>
          </a:xfrm>
          <a:prstGeom prst="straightConnector1">
            <a:avLst/>
          </a:prstGeom>
          <a:noFill/>
          <a:ln w="76200" cap="flat" cmpd="sng">
            <a:solidFill>
              <a:srgbClr val="8900E1"/>
            </a:solidFill>
            <a:prstDash val="solid"/>
            <a:round/>
            <a:headEnd type="none" w="med" len="med"/>
            <a:tailEnd type="none" w="med" len="med"/>
          </a:ln>
        </p:spPr>
      </p:cxnSp>
      <p:pic>
        <p:nvPicPr>
          <p:cNvPr id="35" name="Google Shape;35;p6" descr=" "/>
          <p:cNvPicPr preferRelativeResize="0"/>
          <p:nvPr/>
        </p:nvPicPr>
        <p:blipFill rotWithShape="1">
          <a:blip r:embed="rId3">
            <a:alphaModFix/>
          </a:blip>
          <a:srcRect/>
          <a:stretch/>
        </p:blipFill>
        <p:spPr>
          <a:xfrm>
            <a:off x="407175" y="4539121"/>
            <a:ext cx="776077" cy="263400"/>
          </a:xfrm>
          <a:prstGeom prst="rect">
            <a:avLst/>
          </a:prstGeom>
          <a:noFill/>
          <a:ln>
            <a:noFill/>
          </a:ln>
        </p:spPr>
      </p:pic>
      <p:sp>
        <p:nvSpPr>
          <p:cNvPr id="36" name="Google Shape;36;p6"/>
          <p:cNvSpPr txBox="1">
            <a:spLocks noGrp="1"/>
          </p:cNvSpPr>
          <p:nvPr>
            <p:ph type="title"/>
          </p:nvPr>
        </p:nvSpPr>
        <p:spPr>
          <a:xfrm>
            <a:off x="316950" y="457200"/>
            <a:ext cx="8520600" cy="1841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6800">
                <a:solidFill>
                  <a:schemeClr val="lt1"/>
                </a:solidFill>
                <a:latin typeface="Montserrat Black"/>
                <a:ea typeface="Montserrat Black"/>
                <a:cs typeface="Montserrat Black"/>
                <a:sym typeface="Montserrat Black"/>
              </a:defRPr>
            </a:lvl1pPr>
            <a:lvl2pPr lvl="1">
              <a:spcBef>
                <a:spcPts val="0"/>
              </a:spcBef>
              <a:spcAft>
                <a:spcPts val="0"/>
              </a:spcAft>
              <a:buNone/>
              <a:defRPr>
                <a:latin typeface="Montserrat"/>
                <a:ea typeface="Montserrat"/>
                <a:cs typeface="Montserrat"/>
                <a:sym typeface="Montserrat"/>
              </a:defRPr>
            </a:lvl2pPr>
            <a:lvl3pPr lvl="2">
              <a:spcBef>
                <a:spcPts val="0"/>
              </a:spcBef>
              <a:spcAft>
                <a:spcPts val="0"/>
              </a:spcAft>
              <a:buNone/>
              <a:defRPr>
                <a:latin typeface="Montserrat"/>
                <a:ea typeface="Montserrat"/>
                <a:cs typeface="Montserrat"/>
                <a:sym typeface="Montserrat"/>
              </a:defRPr>
            </a:lvl3pPr>
            <a:lvl4pPr lvl="3">
              <a:spcBef>
                <a:spcPts val="0"/>
              </a:spcBef>
              <a:spcAft>
                <a:spcPts val="0"/>
              </a:spcAft>
              <a:buNone/>
              <a:defRPr>
                <a:latin typeface="Montserrat"/>
                <a:ea typeface="Montserrat"/>
                <a:cs typeface="Montserrat"/>
                <a:sym typeface="Montserrat"/>
              </a:defRPr>
            </a:lvl4pPr>
            <a:lvl5pPr lvl="4">
              <a:spcBef>
                <a:spcPts val="0"/>
              </a:spcBef>
              <a:spcAft>
                <a:spcPts val="0"/>
              </a:spcAft>
              <a:buNone/>
              <a:defRPr>
                <a:latin typeface="Montserrat"/>
                <a:ea typeface="Montserrat"/>
                <a:cs typeface="Montserrat"/>
                <a:sym typeface="Montserrat"/>
              </a:defRPr>
            </a:lvl5pPr>
            <a:lvl6pPr lvl="5">
              <a:spcBef>
                <a:spcPts val="0"/>
              </a:spcBef>
              <a:spcAft>
                <a:spcPts val="0"/>
              </a:spcAft>
              <a:buNone/>
              <a:defRPr>
                <a:latin typeface="Montserrat"/>
                <a:ea typeface="Montserrat"/>
                <a:cs typeface="Montserrat"/>
                <a:sym typeface="Montserrat"/>
              </a:defRPr>
            </a:lvl6pPr>
            <a:lvl7pPr lvl="6">
              <a:spcBef>
                <a:spcPts val="0"/>
              </a:spcBef>
              <a:spcAft>
                <a:spcPts val="0"/>
              </a:spcAft>
              <a:buNone/>
              <a:defRPr>
                <a:latin typeface="Montserrat"/>
                <a:ea typeface="Montserrat"/>
                <a:cs typeface="Montserrat"/>
                <a:sym typeface="Montserrat"/>
              </a:defRPr>
            </a:lvl7pPr>
            <a:lvl8pPr lvl="7">
              <a:spcBef>
                <a:spcPts val="0"/>
              </a:spcBef>
              <a:spcAft>
                <a:spcPts val="0"/>
              </a:spcAft>
              <a:buNone/>
              <a:defRPr>
                <a:latin typeface="Montserrat"/>
                <a:ea typeface="Montserrat"/>
                <a:cs typeface="Montserrat"/>
                <a:sym typeface="Montserrat"/>
              </a:defRPr>
            </a:lvl8pPr>
            <a:lvl9pPr lvl="8">
              <a:spcBef>
                <a:spcPts val="0"/>
              </a:spcBef>
              <a:spcAft>
                <a:spcPts val="0"/>
              </a:spcAft>
              <a:buNone/>
              <a:defRPr>
                <a:latin typeface="Montserrat"/>
                <a:ea typeface="Montserrat"/>
                <a:cs typeface="Montserrat"/>
                <a:sym typeface="Montserrat"/>
              </a:defRPr>
            </a:lvl9pPr>
          </a:lstStyle>
          <a:p>
            <a:endParaRPr/>
          </a:p>
        </p:txBody>
      </p:sp>
      <p:sp>
        <p:nvSpPr>
          <p:cNvPr id="37" name="Google Shape;37;p6"/>
          <p:cNvSpPr txBox="1">
            <a:spLocks noGrp="1"/>
          </p:cNvSpPr>
          <p:nvPr>
            <p:ph type="subTitle" idx="1"/>
          </p:nvPr>
        </p:nvSpPr>
        <p:spPr>
          <a:xfrm>
            <a:off x="316950" y="2938025"/>
            <a:ext cx="4031700" cy="475800"/>
          </a:xfrm>
          <a:prstGeom prst="rect">
            <a:avLst/>
          </a:prstGeom>
        </p:spPr>
        <p:txBody>
          <a:bodyPr spcFirstLastPara="1" wrap="square" lIns="91425" tIns="91425" rIns="91425" bIns="91425" anchor="t" anchorCtr="0">
            <a:noAutofit/>
          </a:bodyPr>
          <a:lstStyle>
            <a:lvl1pPr lvl="0">
              <a:spcBef>
                <a:spcPts val="0"/>
              </a:spcBef>
              <a:spcAft>
                <a:spcPts val="0"/>
              </a:spcAft>
              <a:buNone/>
              <a:defRPr>
                <a:solidFill>
                  <a:schemeClr val="lt1"/>
                </a:solidFill>
              </a:defRPr>
            </a:lvl1pPr>
            <a:lvl2pPr lvl="1">
              <a:spcBef>
                <a:spcPts val="1600"/>
              </a:spcBef>
              <a:spcAft>
                <a:spcPts val="0"/>
              </a:spcAft>
              <a:buNone/>
              <a:defRPr>
                <a:solidFill>
                  <a:schemeClr val="lt1"/>
                </a:solidFill>
              </a:defRPr>
            </a:lvl2pPr>
            <a:lvl3pPr lvl="2">
              <a:spcBef>
                <a:spcPts val="1600"/>
              </a:spcBef>
              <a:spcAft>
                <a:spcPts val="0"/>
              </a:spcAft>
              <a:buNone/>
              <a:defRPr>
                <a:solidFill>
                  <a:schemeClr val="lt1"/>
                </a:solidFill>
              </a:defRPr>
            </a:lvl3pPr>
            <a:lvl4pPr lvl="3">
              <a:spcBef>
                <a:spcPts val="1600"/>
              </a:spcBef>
              <a:spcAft>
                <a:spcPts val="0"/>
              </a:spcAft>
              <a:buNone/>
              <a:defRPr>
                <a:solidFill>
                  <a:schemeClr val="lt1"/>
                </a:solidFill>
              </a:defRPr>
            </a:lvl4pPr>
            <a:lvl5pPr lvl="4">
              <a:spcBef>
                <a:spcPts val="1600"/>
              </a:spcBef>
              <a:spcAft>
                <a:spcPts val="0"/>
              </a:spcAft>
              <a:buNone/>
              <a:defRPr>
                <a:solidFill>
                  <a:schemeClr val="lt1"/>
                </a:solidFill>
              </a:defRPr>
            </a:lvl5pPr>
            <a:lvl6pPr lvl="5">
              <a:spcBef>
                <a:spcPts val="1600"/>
              </a:spcBef>
              <a:spcAft>
                <a:spcPts val="0"/>
              </a:spcAft>
              <a:buNone/>
              <a:defRPr>
                <a:solidFill>
                  <a:schemeClr val="lt1"/>
                </a:solidFill>
              </a:defRPr>
            </a:lvl6pPr>
            <a:lvl7pPr lvl="6">
              <a:spcBef>
                <a:spcPts val="1600"/>
              </a:spcBef>
              <a:spcAft>
                <a:spcPts val="0"/>
              </a:spcAft>
              <a:buNone/>
              <a:defRPr>
                <a:solidFill>
                  <a:schemeClr val="lt1"/>
                </a:solidFill>
              </a:defRPr>
            </a:lvl7pPr>
            <a:lvl8pPr lvl="7">
              <a:spcBef>
                <a:spcPts val="1600"/>
              </a:spcBef>
              <a:spcAft>
                <a:spcPts val="0"/>
              </a:spcAft>
              <a:buNone/>
              <a:defRPr>
                <a:solidFill>
                  <a:schemeClr val="lt1"/>
                </a:solidFill>
              </a:defRPr>
            </a:lvl8pPr>
            <a:lvl9pPr lvl="8">
              <a:spcBef>
                <a:spcPts val="1600"/>
              </a:spcBef>
              <a:spcAft>
                <a:spcPts val="1600"/>
              </a:spcAft>
              <a:buNone/>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288">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1152475"/>
            <a:ext cx="3345900" cy="3199500"/>
          </a:xfrm>
          <a:prstGeom prst="rect">
            <a:avLst/>
          </a:prstGeom>
        </p:spPr>
        <p:txBody>
          <a:bodyPr spcFirstLastPara="1" wrap="square" lIns="91425" tIns="91425" rIns="91425" bIns="91425" anchor="t" anchorCtr="0">
            <a:noAutofit/>
          </a:bodyPr>
          <a:lstStyle>
            <a:lvl1pPr lvl="0" algn="r" rtl="0">
              <a:lnSpc>
                <a:spcPct val="85000"/>
              </a:lnSpc>
              <a:spcBef>
                <a:spcPts val="0"/>
              </a:spcBef>
              <a:spcAft>
                <a:spcPts val="0"/>
              </a:spcAft>
              <a:buClr>
                <a:srgbClr val="57068C"/>
              </a:buClr>
              <a:buSzPts val="4200"/>
              <a:buFont typeface="Montserrat Black"/>
              <a:buNone/>
              <a:defRPr>
                <a:solidFill>
                  <a:srgbClr val="57068C"/>
                </a:solidFill>
                <a:latin typeface="Montserrat Black"/>
                <a:ea typeface="Montserrat Black"/>
                <a:cs typeface="Montserrat Black"/>
                <a:sym typeface="Montserrat Black"/>
              </a:defRPr>
            </a:lvl1pPr>
            <a:lvl2pPr lvl="1" algn="r"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2pPr>
            <a:lvl3pPr lvl="2" algn="r"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3pPr>
            <a:lvl4pPr lvl="3" algn="r"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4pPr>
            <a:lvl5pPr lvl="4" algn="r"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5pPr>
            <a:lvl6pPr lvl="5" algn="r"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6pPr>
            <a:lvl7pPr lvl="6" algn="r"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7pPr>
            <a:lvl8pPr lvl="7" algn="r"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8pPr>
            <a:lvl9pPr lvl="8" algn="r"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9pPr>
          </a:lstStyle>
          <a:p>
            <a:endParaRPr/>
          </a:p>
        </p:txBody>
      </p:sp>
      <p:sp>
        <p:nvSpPr>
          <p:cNvPr id="40" name="Google Shape;40;p7"/>
          <p:cNvSpPr txBox="1">
            <a:spLocks noGrp="1"/>
          </p:cNvSpPr>
          <p:nvPr>
            <p:ph type="body" idx="1"/>
          </p:nvPr>
        </p:nvSpPr>
        <p:spPr>
          <a:xfrm>
            <a:off x="4114800" y="1175683"/>
            <a:ext cx="4192800" cy="3123300"/>
          </a:xfrm>
          <a:prstGeom prst="rect">
            <a:avLst/>
          </a:prstGeom>
        </p:spPr>
        <p:txBody>
          <a:bodyPr spcFirstLastPara="1" wrap="square" lIns="91425" tIns="91425" rIns="91425" bIns="91425" anchor="t" anchorCtr="0">
            <a:noAutofit/>
          </a:bodyPr>
          <a:lstStyle>
            <a:lvl1pPr marL="457200" lvl="0" indent="-317500" rtl="0">
              <a:lnSpc>
                <a:spcPct val="125000"/>
              </a:lnSpc>
              <a:spcBef>
                <a:spcPts val="0"/>
              </a:spcBef>
              <a:spcAft>
                <a:spcPts val="0"/>
              </a:spcAft>
              <a:buSzPts val="1400"/>
              <a:buChar char="●"/>
              <a:defRPr sz="1400"/>
            </a:lvl1pPr>
            <a:lvl2pPr marL="914400" lvl="1" indent="-317500" rtl="0">
              <a:lnSpc>
                <a:spcPct val="125000"/>
              </a:lnSpc>
              <a:spcBef>
                <a:spcPts val="1600"/>
              </a:spcBef>
              <a:spcAft>
                <a:spcPts val="0"/>
              </a:spcAft>
              <a:buSzPts val="1400"/>
              <a:buChar char="○"/>
              <a:defRPr/>
            </a:lvl2pPr>
            <a:lvl3pPr marL="1371600" lvl="2" indent="-317500" rtl="0">
              <a:lnSpc>
                <a:spcPct val="125000"/>
              </a:lnSpc>
              <a:spcBef>
                <a:spcPts val="1600"/>
              </a:spcBef>
              <a:spcAft>
                <a:spcPts val="0"/>
              </a:spcAft>
              <a:buSzPts val="1400"/>
              <a:buChar char="■"/>
              <a:defRPr/>
            </a:lvl3pPr>
            <a:lvl4pPr marL="1828800" lvl="3" indent="-317500" rtl="0">
              <a:lnSpc>
                <a:spcPct val="125000"/>
              </a:lnSpc>
              <a:spcBef>
                <a:spcPts val="1600"/>
              </a:spcBef>
              <a:spcAft>
                <a:spcPts val="0"/>
              </a:spcAft>
              <a:buSzPts val="1400"/>
              <a:buChar char="●"/>
              <a:defRPr/>
            </a:lvl4pPr>
            <a:lvl5pPr marL="2286000" lvl="4" indent="-317500" rtl="0">
              <a:lnSpc>
                <a:spcPct val="125000"/>
              </a:lnSpc>
              <a:spcBef>
                <a:spcPts val="1600"/>
              </a:spcBef>
              <a:spcAft>
                <a:spcPts val="0"/>
              </a:spcAft>
              <a:buSzPts val="1400"/>
              <a:buChar char="○"/>
              <a:defRPr/>
            </a:lvl5pPr>
            <a:lvl6pPr marL="2743200" lvl="5" indent="-317500" rtl="0">
              <a:lnSpc>
                <a:spcPct val="125000"/>
              </a:lnSpc>
              <a:spcBef>
                <a:spcPts val="1600"/>
              </a:spcBef>
              <a:spcAft>
                <a:spcPts val="0"/>
              </a:spcAft>
              <a:buSzPts val="1400"/>
              <a:buChar char="■"/>
              <a:defRPr/>
            </a:lvl6pPr>
            <a:lvl7pPr marL="3200400" lvl="6" indent="-317500" rtl="0">
              <a:lnSpc>
                <a:spcPct val="125000"/>
              </a:lnSpc>
              <a:spcBef>
                <a:spcPts val="1600"/>
              </a:spcBef>
              <a:spcAft>
                <a:spcPts val="0"/>
              </a:spcAft>
              <a:buSzPts val="1400"/>
              <a:buChar char="●"/>
              <a:defRPr/>
            </a:lvl7pPr>
            <a:lvl8pPr marL="3657600" lvl="7" indent="-317500" rtl="0">
              <a:lnSpc>
                <a:spcPct val="125000"/>
              </a:lnSpc>
              <a:spcBef>
                <a:spcPts val="1600"/>
              </a:spcBef>
              <a:spcAft>
                <a:spcPts val="0"/>
              </a:spcAft>
              <a:buSzPts val="1400"/>
              <a:buChar char="○"/>
              <a:defRPr/>
            </a:lvl8pPr>
            <a:lvl9pPr marL="4114800" lvl="8" indent="-317500" rtl="0">
              <a:lnSpc>
                <a:spcPct val="125000"/>
              </a:lnSpc>
              <a:spcBef>
                <a:spcPts val="1600"/>
              </a:spcBef>
              <a:spcAft>
                <a:spcPts val="1600"/>
              </a:spcAft>
              <a:buSzPts val="1400"/>
              <a:buChar char="■"/>
              <a:defRPr/>
            </a:lvl9pPr>
          </a:lstStyle>
          <a:p>
            <a:endParaRPr/>
          </a:p>
        </p:txBody>
      </p:sp>
      <p:sp>
        <p:nvSpPr>
          <p:cNvPr id="41" name="Google Shape;41;p7"/>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700" b="1">
                <a:solidFill>
                  <a:srgbClr val="57068C"/>
                </a:solidFill>
                <a:latin typeface="Montserrat"/>
                <a:ea typeface="Montserrat"/>
                <a:cs typeface="Montserrat"/>
                <a:sym typeface="Montserrat"/>
              </a:rPr>
              <a:t>‹#›</a:t>
            </a:fld>
            <a:endParaRPr sz="700" b="1">
              <a:solidFill>
                <a:srgbClr val="57068C"/>
              </a:solidFill>
              <a:latin typeface="Montserrat"/>
              <a:ea typeface="Montserrat"/>
              <a:cs typeface="Montserrat"/>
              <a:sym typeface="Montserrat"/>
            </a:endParaRPr>
          </a:p>
        </p:txBody>
      </p:sp>
      <p:pic>
        <p:nvPicPr>
          <p:cNvPr id="42" name="Google Shape;42;p7" descr=" "/>
          <p:cNvPicPr preferRelativeResize="0"/>
          <p:nvPr/>
        </p:nvPicPr>
        <p:blipFill>
          <a:blip r:embed="rId2">
            <a:alphaModFix/>
          </a:blip>
          <a:stretch>
            <a:fillRect/>
          </a:stretch>
        </p:blipFill>
        <p:spPr>
          <a:xfrm>
            <a:off x="407175" y="4539121"/>
            <a:ext cx="776077" cy="263400"/>
          </a:xfrm>
          <a:prstGeom prst="rect">
            <a:avLst/>
          </a:prstGeom>
          <a:noFill/>
          <a:ln>
            <a:noFill/>
          </a:ln>
        </p:spPr>
      </p:pic>
      <p:pic>
        <p:nvPicPr>
          <p:cNvPr id="43" name="Google Shape;43;p7"/>
          <p:cNvPicPr preferRelativeResize="0"/>
          <p:nvPr/>
        </p:nvPicPr>
        <p:blipFill>
          <a:blip r:embed="rId3">
            <a:alphaModFix/>
          </a:blip>
          <a:stretch>
            <a:fillRect/>
          </a:stretch>
        </p:blipFill>
        <p:spPr>
          <a:xfrm>
            <a:off x="0" y="0"/>
            <a:ext cx="9118029" cy="307200"/>
          </a:xfrm>
          <a:prstGeom prst="rect">
            <a:avLst/>
          </a:prstGeom>
          <a:noFill/>
          <a:ln>
            <a:noFill/>
          </a:ln>
        </p:spPr>
      </p:pic>
    </p:spTree>
  </p:cSld>
  <p:clrMapOvr>
    <a:masterClrMapping/>
  </p:clrMapOvr>
  <p:extLst>
    <p:ext uri="{DCECCB84-F9BA-43D5-87BE-67443E8EF086}">
      <p15:sldGuideLst xmlns:p15="http://schemas.microsoft.com/office/powerpoint/2012/main">
        <p15:guide id="1" pos="2592">
          <p15:clr>
            <a:srgbClr val="FA7B17"/>
          </p15:clr>
        </p15:guide>
        <p15:guide id="2" pos="2304">
          <p15:clr>
            <a:srgbClr val="FA7B17"/>
          </p15:clr>
        </p15:guide>
        <p15:guide id="3" orient="horz" pos="72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311700" y="445025"/>
            <a:ext cx="8424900" cy="1142400"/>
          </a:xfrm>
          <a:prstGeom prst="rect">
            <a:avLst/>
          </a:prstGeom>
        </p:spPr>
        <p:txBody>
          <a:bodyPr spcFirstLastPara="1" wrap="square" lIns="91425" tIns="91425" rIns="91425" bIns="91425" anchor="t" anchorCtr="0">
            <a:noAutofit/>
          </a:bodyPr>
          <a:lstStyle>
            <a:lvl1pPr lvl="0">
              <a:lnSpc>
                <a:spcPct val="85000"/>
              </a:lnSpc>
              <a:spcBef>
                <a:spcPts val="0"/>
              </a:spcBef>
              <a:spcAft>
                <a:spcPts val="0"/>
              </a:spcAft>
              <a:buClr>
                <a:srgbClr val="57068C"/>
              </a:buClr>
              <a:buSzPts val="4200"/>
              <a:buFont typeface="Montserrat Black"/>
              <a:buNone/>
              <a:defRPr>
                <a:solidFill>
                  <a:srgbClr val="57068C"/>
                </a:solidFill>
                <a:latin typeface="Montserrat Black"/>
                <a:ea typeface="Montserrat Black"/>
                <a:cs typeface="Montserrat Black"/>
                <a:sym typeface="Montserrat Black"/>
              </a:defRPr>
            </a:lvl1pPr>
            <a:lvl2pPr lvl="1">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2pPr>
            <a:lvl3pPr lvl="2">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3pPr>
            <a:lvl4pPr lvl="3">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4pPr>
            <a:lvl5pPr lvl="4">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5pPr>
            <a:lvl6pPr lvl="5">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6pPr>
            <a:lvl7pPr lvl="6">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7pPr>
            <a:lvl8pPr lvl="7">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8pPr>
            <a:lvl9pPr lvl="8">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9pPr>
          </a:lstStyle>
          <a:p>
            <a:endParaRPr/>
          </a:p>
        </p:txBody>
      </p:sp>
      <p:pic>
        <p:nvPicPr>
          <p:cNvPr id="46" name="Google Shape;46;p8" descr=" "/>
          <p:cNvPicPr preferRelativeResize="0"/>
          <p:nvPr/>
        </p:nvPicPr>
        <p:blipFill>
          <a:blip r:embed="rId2">
            <a:alphaModFix/>
          </a:blip>
          <a:stretch>
            <a:fillRect/>
          </a:stretch>
        </p:blipFill>
        <p:spPr>
          <a:xfrm>
            <a:off x="407175" y="4539121"/>
            <a:ext cx="776077" cy="263400"/>
          </a:xfrm>
          <a:prstGeom prst="rect">
            <a:avLst/>
          </a:prstGeom>
          <a:noFill/>
          <a:ln>
            <a:noFill/>
          </a:ln>
        </p:spPr>
      </p:pic>
      <p:sp>
        <p:nvSpPr>
          <p:cNvPr id="47" name="Google Shape;47;p8"/>
          <p:cNvSpPr txBox="1">
            <a:spLocks noGrp="1"/>
          </p:cNvSpPr>
          <p:nvPr>
            <p:ph type="body" idx="1"/>
          </p:nvPr>
        </p:nvSpPr>
        <p:spPr>
          <a:xfrm>
            <a:off x="1376250" y="1828800"/>
            <a:ext cx="3330300" cy="2447100"/>
          </a:xfrm>
          <a:prstGeom prst="rect">
            <a:avLst/>
          </a:prstGeom>
        </p:spPr>
        <p:txBody>
          <a:bodyPr spcFirstLastPara="1" wrap="square" lIns="91425" tIns="91425" rIns="91425" bIns="91425" anchor="t" anchorCtr="0">
            <a:noAutofit/>
          </a:bodyPr>
          <a:lstStyle>
            <a:lvl1pPr marL="457200" lvl="0" indent="-304800" rtl="0">
              <a:lnSpc>
                <a:spcPct val="125000"/>
              </a:lnSpc>
              <a:spcBef>
                <a:spcPts val="0"/>
              </a:spcBef>
              <a:spcAft>
                <a:spcPts val="0"/>
              </a:spcAft>
              <a:buSzPts val="1200"/>
              <a:buChar char="●"/>
              <a:defRPr sz="1200"/>
            </a:lvl1pPr>
            <a:lvl2pPr marL="914400" lvl="1" indent="-304800" rtl="0">
              <a:lnSpc>
                <a:spcPct val="125000"/>
              </a:lnSpc>
              <a:spcBef>
                <a:spcPts val="1600"/>
              </a:spcBef>
              <a:spcAft>
                <a:spcPts val="0"/>
              </a:spcAft>
              <a:buSzPts val="1200"/>
              <a:buChar char="○"/>
              <a:defRPr sz="1200"/>
            </a:lvl2pPr>
            <a:lvl3pPr marL="1371600" lvl="2" indent="-304800" rtl="0">
              <a:lnSpc>
                <a:spcPct val="125000"/>
              </a:lnSpc>
              <a:spcBef>
                <a:spcPts val="1600"/>
              </a:spcBef>
              <a:spcAft>
                <a:spcPts val="0"/>
              </a:spcAft>
              <a:buSzPts val="1200"/>
              <a:buChar char="■"/>
              <a:defRPr sz="1200"/>
            </a:lvl3pPr>
            <a:lvl4pPr marL="1828800" lvl="3" indent="-304800" rtl="0">
              <a:lnSpc>
                <a:spcPct val="125000"/>
              </a:lnSpc>
              <a:spcBef>
                <a:spcPts val="1600"/>
              </a:spcBef>
              <a:spcAft>
                <a:spcPts val="0"/>
              </a:spcAft>
              <a:buSzPts val="1200"/>
              <a:buChar char="●"/>
              <a:defRPr sz="1200"/>
            </a:lvl4pPr>
            <a:lvl5pPr marL="2286000" lvl="4" indent="-304800" rtl="0">
              <a:lnSpc>
                <a:spcPct val="125000"/>
              </a:lnSpc>
              <a:spcBef>
                <a:spcPts val="1600"/>
              </a:spcBef>
              <a:spcAft>
                <a:spcPts val="0"/>
              </a:spcAft>
              <a:buSzPts val="1200"/>
              <a:buChar char="○"/>
              <a:defRPr sz="1200"/>
            </a:lvl5pPr>
            <a:lvl6pPr marL="2743200" lvl="5" indent="-304800" rtl="0">
              <a:lnSpc>
                <a:spcPct val="125000"/>
              </a:lnSpc>
              <a:spcBef>
                <a:spcPts val="1600"/>
              </a:spcBef>
              <a:spcAft>
                <a:spcPts val="0"/>
              </a:spcAft>
              <a:buSzPts val="1200"/>
              <a:buChar char="■"/>
              <a:defRPr sz="1200"/>
            </a:lvl6pPr>
            <a:lvl7pPr marL="3200400" lvl="6" indent="-304800" rtl="0">
              <a:lnSpc>
                <a:spcPct val="125000"/>
              </a:lnSpc>
              <a:spcBef>
                <a:spcPts val="1600"/>
              </a:spcBef>
              <a:spcAft>
                <a:spcPts val="0"/>
              </a:spcAft>
              <a:buSzPts val="1200"/>
              <a:buChar char="●"/>
              <a:defRPr sz="1200"/>
            </a:lvl7pPr>
            <a:lvl8pPr marL="3657600" lvl="7" indent="-304800" rtl="0">
              <a:lnSpc>
                <a:spcPct val="125000"/>
              </a:lnSpc>
              <a:spcBef>
                <a:spcPts val="1600"/>
              </a:spcBef>
              <a:spcAft>
                <a:spcPts val="0"/>
              </a:spcAft>
              <a:buSzPts val="1200"/>
              <a:buChar char="○"/>
              <a:defRPr sz="1200"/>
            </a:lvl8pPr>
            <a:lvl9pPr marL="4114800" lvl="8" indent="-304800" rtl="0">
              <a:lnSpc>
                <a:spcPct val="125000"/>
              </a:lnSpc>
              <a:spcBef>
                <a:spcPts val="1600"/>
              </a:spcBef>
              <a:spcAft>
                <a:spcPts val="1600"/>
              </a:spcAft>
              <a:buSzPts val="1200"/>
              <a:buChar char="■"/>
              <a:defRPr sz="1200"/>
            </a:lvl9pPr>
          </a:lstStyle>
          <a:p>
            <a:endParaRPr/>
          </a:p>
        </p:txBody>
      </p:sp>
      <p:sp>
        <p:nvSpPr>
          <p:cNvPr id="48" name="Google Shape;48;p8"/>
          <p:cNvSpPr txBox="1">
            <a:spLocks noGrp="1"/>
          </p:cNvSpPr>
          <p:nvPr>
            <p:ph type="body" idx="2"/>
          </p:nvPr>
        </p:nvSpPr>
        <p:spPr>
          <a:xfrm>
            <a:off x="5051175" y="1828800"/>
            <a:ext cx="3330300" cy="2447100"/>
          </a:xfrm>
          <a:prstGeom prst="rect">
            <a:avLst/>
          </a:prstGeom>
        </p:spPr>
        <p:txBody>
          <a:bodyPr spcFirstLastPara="1" wrap="square" lIns="91425" tIns="91425" rIns="91425" bIns="91425" anchor="t" anchorCtr="0">
            <a:noAutofit/>
          </a:bodyPr>
          <a:lstStyle>
            <a:lvl1pPr marL="457200" lvl="0" indent="-304800" rtl="0">
              <a:lnSpc>
                <a:spcPct val="125000"/>
              </a:lnSpc>
              <a:spcBef>
                <a:spcPts val="0"/>
              </a:spcBef>
              <a:spcAft>
                <a:spcPts val="0"/>
              </a:spcAft>
              <a:buSzPts val="1200"/>
              <a:buChar char="●"/>
              <a:defRPr sz="1200"/>
            </a:lvl1pPr>
            <a:lvl2pPr marL="914400" lvl="1" indent="-304800" rtl="0">
              <a:lnSpc>
                <a:spcPct val="125000"/>
              </a:lnSpc>
              <a:spcBef>
                <a:spcPts val="1600"/>
              </a:spcBef>
              <a:spcAft>
                <a:spcPts val="0"/>
              </a:spcAft>
              <a:buSzPts val="1200"/>
              <a:buChar char="○"/>
              <a:defRPr sz="1200"/>
            </a:lvl2pPr>
            <a:lvl3pPr marL="1371600" lvl="2" indent="-304800" rtl="0">
              <a:lnSpc>
                <a:spcPct val="125000"/>
              </a:lnSpc>
              <a:spcBef>
                <a:spcPts val="1600"/>
              </a:spcBef>
              <a:spcAft>
                <a:spcPts val="0"/>
              </a:spcAft>
              <a:buSzPts val="1200"/>
              <a:buChar char="■"/>
              <a:defRPr sz="1200"/>
            </a:lvl3pPr>
            <a:lvl4pPr marL="1828800" lvl="3" indent="-304800" rtl="0">
              <a:lnSpc>
                <a:spcPct val="125000"/>
              </a:lnSpc>
              <a:spcBef>
                <a:spcPts val="1600"/>
              </a:spcBef>
              <a:spcAft>
                <a:spcPts val="0"/>
              </a:spcAft>
              <a:buSzPts val="1200"/>
              <a:buChar char="●"/>
              <a:defRPr sz="1200"/>
            </a:lvl4pPr>
            <a:lvl5pPr marL="2286000" lvl="4" indent="-304800" rtl="0">
              <a:lnSpc>
                <a:spcPct val="125000"/>
              </a:lnSpc>
              <a:spcBef>
                <a:spcPts val="1600"/>
              </a:spcBef>
              <a:spcAft>
                <a:spcPts val="0"/>
              </a:spcAft>
              <a:buSzPts val="1200"/>
              <a:buChar char="○"/>
              <a:defRPr sz="1200"/>
            </a:lvl5pPr>
            <a:lvl6pPr marL="2743200" lvl="5" indent="-304800" rtl="0">
              <a:lnSpc>
                <a:spcPct val="125000"/>
              </a:lnSpc>
              <a:spcBef>
                <a:spcPts val="1600"/>
              </a:spcBef>
              <a:spcAft>
                <a:spcPts val="0"/>
              </a:spcAft>
              <a:buSzPts val="1200"/>
              <a:buChar char="■"/>
              <a:defRPr sz="1200"/>
            </a:lvl6pPr>
            <a:lvl7pPr marL="3200400" lvl="6" indent="-304800" rtl="0">
              <a:lnSpc>
                <a:spcPct val="125000"/>
              </a:lnSpc>
              <a:spcBef>
                <a:spcPts val="1600"/>
              </a:spcBef>
              <a:spcAft>
                <a:spcPts val="0"/>
              </a:spcAft>
              <a:buSzPts val="1200"/>
              <a:buChar char="●"/>
              <a:defRPr sz="1200"/>
            </a:lvl7pPr>
            <a:lvl8pPr marL="3657600" lvl="7" indent="-304800" rtl="0">
              <a:lnSpc>
                <a:spcPct val="125000"/>
              </a:lnSpc>
              <a:spcBef>
                <a:spcPts val="1600"/>
              </a:spcBef>
              <a:spcAft>
                <a:spcPts val="0"/>
              </a:spcAft>
              <a:buSzPts val="1200"/>
              <a:buChar char="○"/>
              <a:defRPr sz="1200"/>
            </a:lvl8pPr>
            <a:lvl9pPr marL="4114800" lvl="8" indent="-304800" rtl="0">
              <a:lnSpc>
                <a:spcPct val="125000"/>
              </a:lnSpc>
              <a:spcBef>
                <a:spcPts val="1600"/>
              </a:spcBef>
              <a:spcAft>
                <a:spcPts val="1600"/>
              </a:spcAft>
              <a:buSzPts val="1200"/>
              <a:buChar char="■"/>
              <a:defRPr sz="1200"/>
            </a:lvl9pPr>
          </a:lstStyle>
          <a:p>
            <a:endParaRPr/>
          </a:p>
        </p:txBody>
      </p:sp>
      <p:sp>
        <p:nvSpPr>
          <p:cNvPr id="49" name="Google Shape;49;p8"/>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700" b="1">
                <a:solidFill>
                  <a:srgbClr val="57068C"/>
                </a:solidFill>
                <a:latin typeface="Montserrat"/>
                <a:ea typeface="Montserrat"/>
                <a:cs typeface="Montserrat"/>
                <a:sym typeface="Montserrat"/>
              </a:rPr>
              <a:t>‹#›</a:t>
            </a:fld>
            <a:endParaRPr sz="700" b="1">
              <a:solidFill>
                <a:srgbClr val="57068C"/>
              </a:solidFill>
              <a:latin typeface="Montserrat"/>
              <a:ea typeface="Montserrat"/>
              <a:cs typeface="Montserrat"/>
              <a:sym typeface="Montserrat"/>
            </a:endParaRPr>
          </a:p>
        </p:txBody>
      </p:sp>
      <p:pic>
        <p:nvPicPr>
          <p:cNvPr id="50" name="Google Shape;50;p8"/>
          <p:cNvPicPr preferRelativeResize="0"/>
          <p:nvPr/>
        </p:nvPicPr>
        <p:blipFill>
          <a:blip r:embed="rId3">
            <a:alphaModFix/>
          </a:blip>
          <a:stretch>
            <a:fillRect/>
          </a:stretch>
        </p:blipFill>
        <p:spPr>
          <a:xfrm>
            <a:off x="0" y="0"/>
            <a:ext cx="9118029" cy="3072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152">
          <p15:clr>
            <a:srgbClr val="FA7B17"/>
          </p15:clr>
        </p15:guide>
        <p15:guide id="2" pos="288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311700" y="445025"/>
            <a:ext cx="8424900" cy="572700"/>
          </a:xfrm>
          <a:prstGeom prst="rect">
            <a:avLst/>
          </a:prstGeom>
        </p:spPr>
        <p:txBody>
          <a:bodyPr spcFirstLastPara="1" wrap="square" lIns="91425" tIns="91425" rIns="91425" bIns="91425" anchor="t" anchorCtr="0">
            <a:noAutofit/>
          </a:bodyPr>
          <a:lstStyle>
            <a:lvl1pPr lvl="0">
              <a:lnSpc>
                <a:spcPct val="85000"/>
              </a:lnSpc>
              <a:spcBef>
                <a:spcPts val="0"/>
              </a:spcBef>
              <a:spcAft>
                <a:spcPts val="0"/>
              </a:spcAft>
              <a:buClr>
                <a:srgbClr val="57068C"/>
              </a:buClr>
              <a:buSzPts val="4200"/>
              <a:buFont typeface="Montserrat Black"/>
              <a:buNone/>
              <a:defRPr>
                <a:solidFill>
                  <a:srgbClr val="57068C"/>
                </a:solidFill>
                <a:latin typeface="Montserrat Black"/>
                <a:ea typeface="Montserrat Black"/>
                <a:cs typeface="Montserrat Black"/>
                <a:sym typeface="Montserrat Black"/>
              </a:defRPr>
            </a:lvl1pPr>
            <a:lvl2pPr lvl="1">
              <a:lnSpc>
                <a:spcPct val="85000"/>
              </a:lnSpc>
              <a:spcBef>
                <a:spcPts val="0"/>
              </a:spcBef>
              <a:spcAft>
                <a:spcPts val="0"/>
              </a:spcAft>
              <a:buSzPts val="4200"/>
              <a:buFont typeface="Montserrat Black"/>
              <a:buNone/>
              <a:defRPr sz="4200">
                <a:latin typeface="Montserrat Black"/>
                <a:ea typeface="Montserrat Black"/>
                <a:cs typeface="Montserrat Black"/>
                <a:sym typeface="Montserrat Black"/>
              </a:defRPr>
            </a:lvl2pPr>
            <a:lvl3pPr lvl="2">
              <a:lnSpc>
                <a:spcPct val="85000"/>
              </a:lnSpc>
              <a:spcBef>
                <a:spcPts val="0"/>
              </a:spcBef>
              <a:spcAft>
                <a:spcPts val="0"/>
              </a:spcAft>
              <a:buSzPts val="4200"/>
              <a:buFont typeface="Montserrat Black"/>
              <a:buNone/>
              <a:defRPr sz="4200">
                <a:latin typeface="Montserrat Black"/>
                <a:ea typeface="Montserrat Black"/>
                <a:cs typeface="Montserrat Black"/>
                <a:sym typeface="Montserrat Black"/>
              </a:defRPr>
            </a:lvl3pPr>
            <a:lvl4pPr lvl="3">
              <a:lnSpc>
                <a:spcPct val="85000"/>
              </a:lnSpc>
              <a:spcBef>
                <a:spcPts val="0"/>
              </a:spcBef>
              <a:spcAft>
                <a:spcPts val="0"/>
              </a:spcAft>
              <a:buSzPts val="4200"/>
              <a:buFont typeface="Montserrat Black"/>
              <a:buNone/>
              <a:defRPr sz="4200">
                <a:latin typeface="Montserrat Black"/>
                <a:ea typeface="Montserrat Black"/>
                <a:cs typeface="Montserrat Black"/>
                <a:sym typeface="Montserrat Black"/>
              </a:defRPr>
            </a:lvl4pPr>
            <a:lvl5pPr lvl="4">
              <a:lnSpc>
                <a:spcPct val="85000"/>
              </a:lnSpc>
              <a:spcBef>
                <a:spcPts val="0"/>
              </a:spcBef>
              <a:spcAft>
                <a:spcPts val="0"/>
              </a:spcAft>
              <a:buSzPts val="4200"/>
              <a:buFont typeface="Montserrat Black"/>
              <a:buNone/>
              <a:defRPr sz="4200">
                <a:latin typeface="Montserrat Black"/>
                <a:ea typeface="Montserrat Black"/>
                <a:cs typeface="Montserrat Black"/>
                <a:sym typeface="Montserrat Black"/>
              </a:defRPr>
            </a:lvl5pPr>
            <a:lvl6pPr lvl="5">
              <a:lnSpc>
                <a:spcPct val="85000"/>
              </a:lnSpc>
              <a:spcBef>
                <a:spcPts val="0"/>
              </a:spcBef>
              <a:spcAft>
                <a:spcPts val="0"/>
              </a:spcAft>
              <a:buSzPts val="4200"/>
              <a:buFont typeface="Montserrat Black"/>
              <a:buNone/>
              <a:defRPr sz="4200">
                <a:latin typeface="Montserrat Black"/>
                <a:ea typeface="Montserrat Black"/>
                <a:cs typeface="Montserrat Black"/>
                <a:sym typeface="Montserrat Black"/>
              </a:defRPr>
            </a:lvl6pPr>
            <a:lvl7pPr lvl="6">
              <a:lnSpc>
                <a:spcPct val="85000"/>
              </a:lnSpc>
              <a:spcBef>
                <a:spcPts val="0"/>
              </a:spcBef>
              <a:spcAft>
                <a:spcPts val="0"/>
              </a:spcAft>
              <a:buSzPts val="4200"/>
              <a:buFont typeface="Montserrat Black"/>
              <a:buNone/>
              <a:defRPr sz="4200">
                <a:latin typeface="Montserrat Black"/>
                <a:ea typeface="Montserrat Black"/>
                <a:cs typeface="Montserrat Black"/>
                <a:sym typeface="Montserrat Black"/>
              </a:defRPr>
            </a:lvl7pPr>
            <a:lvl8pPr lvl="7">
              <a:lnSpc>
                <a:spcPct val="85000"/>
              </a:lnSpc>
              <a:spcBef>
                <a:spcPts val="0"/>
              </a:spcBef>
              <a:spcAft>
                <a:spcPts val="0"/>
              </a:spcAft>
              <a:buSzPts val="4200"/>
              <a:buFont typeface="Montserrat Black"/>
              <a:buNone/>
              <a:defRPr sz="4200">
                <a:latin typeface="Montserrat Black"/>
                <a:ea typeface="Montserrat Black"/>
                <a:cs typeface="Montserrat Black"/>
                <a:sym typeface="Montserrat Black"/>
              </a:defRPr>
            </a:lvl8pPr>
            <a:lvl9pPr lvl="8">
              <a:lnSpc>
                <a:spcPct val="85000"/>
              </a:lnSpc>
              <a:spcBef>
                <a:spcPts val="0"/>
              </a:spcBef>
              <a:spcAft>
                <a:spcPts val="0"/>
              </a:spcAft>
              <a:buSzPts val="4200"/>
              <a:buFont typeface="Montserrat Black"/>
              <a:buNone/>
              <a:defRPr sz="4200">
                <a:latin typeface="Montserrat Black"/>
                <a:ea typeface="Montserrat Black"/>
                <a:cs typeface="Montserrat Black"/>
                <a:sym typeface="Montserrat Black"/>
              </a:defRPr>
            </a:lvl9pPr>
          </a:lstStyle>
          <a:p>
            <a:endParaRPr/>
          </a:p>
        </p:txBody>
      </p:sp>
      <p:pic>
        <p:nvPicPr>
          <p:cNvPr id="53" name="Google Shape;53;p9" descr=" "/>
          <p:cNvPicPr preferRelativeResize="0"/>
          <p:nvPr/>
        </p:nvPicPr>
        <p:blipFill>
          <a:blip r:embed="rId2">
            <a:alphaModFix/>
          </a:blip>
          <a:stretch>
            <a:fillRect/>
          </a:stretch>
        </p:blipFill>
        <p:spPr>
          <a:xfrm>
            <a:off x="407175" y="4539121"/>
            <a:ext cx="776077" cy="263400"/>
          </a:xfrm>
          <a:prstGeom prst="rect">
            <a:avLst/>
          </a:prstGeom>
          <a:noFill/>
          <a:ln>
            <a:noFill/>
          </a:ln>
        </p:spPr>
      </p:pic>
      <p:sp>
        <p:nvSpPr>
          <p:cNvPr id="54" name="Google Shape;54;p9"/>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700" b="1">
                <a:solidFill>
                  <a:srgbClr val="57068C"/>
                </a:solidFill>
                <a:latin typeface="Montserrat"/>
                <a:ea typeface="Montserrat"/>
                <a:cs typeface="Montserrat"/>
                <a:sym typeface="Montserrat"/>
              </a:rPr>
              <a:t>‹#›</a:t>
            </a:fld>
            <a:endParaRPr sz="700" b="1">
              <a:solidFill>
                <a:srgbClr val="57068C"/>
              </a:solidFill>
              <a:latin typeface="Montserrat"/>
              <a:ea typeface="Montserrat"/>
              <a:cs typeface="Montserrat"/>
              <a:sym typeface="Montserrat"/>
            </a:endParaRPr>
          </a:p>
        </p:txBody>
      </p:sp>
      <p:pic>
        <p:nvPicPr>
          <p:cNvPr id="55" name="Google Shape;55;p9"/>
          <p:cNvPicPr preferRelativeResize="0"/>
          <p:nvPr/>
        </p:nvPicPr>
        <p:blipFill>
          <a:blip r:embed="rId3">
            <a:alphaModFix/>
          </a:blip>
          <a:stretch>
            <a:fillRect/>
          </a:stretch>
        </p:blipFill>
        <p:spPr>
          <a:xfrm>
            <a:off x="0" y="0"/>
            <a:ext cx="9118029" cy="307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alf-page image">
  <p:cSld name="CUSTOM">
    <p:spTree>
      <p:nvGrpSpPr>
        <p:cNvPr id="1" name="Shape 74"/>
        <p:cNvGrpSpPr/>
        <p:nvPr/>
      </p:nvGrpSpPr>
      <p:grpSpPr>
        <a:xfrm>
          <a:off x="0" y="0"/>
          <a:ext cx="0" cy="0"/>
          <a:chOff x="0" y="0"/>
          <a:chExt cx="0" cy="0"/>
        </a:xfrm>
      </p:grpSpPr>
      <p:pic>
        <p:nvPicPr>
          <p:cNvPr id="75" name="Google Shape;75;p13" descr=" "/>
          <p:cNvPicPr preferRelativeResize="0"/>
          <p:nvPr/>
        </p:nvPicPr>
        <p:blipFill>
          <a:blip r:embed="rId2">
            <a:alphaModFix/>
          </a:blip>
          <a:stretch>
            <a:fillRect/>
          </a:stretch>
        </p:blipFill>
        <p:spPr>
          <a:xfrm>
            <a:off x="407175" y="4539121"/>
            <a:ext cx="776077" cy="263400"/>
          </a:xfrm>
          <a:prstGeom prst="rect">
            <a:avLst/>
          </a:prstGeom>
          <a:noFill/>
          <a:ln>
            <a:noFill/>
          </a:ln>
        </p:spPr>
      </p:pic>
      <p:sp>
        <p:nvSpPr>
          <p:cNvPr id="76" name="Google Shape;76;p13"/>
          <p:cNvSpPr txBox="1">
            <a:spLocks noGrp="1"/>
          </p:cNvSpPr>
          <p:nvPr>
            <p:ph type="title"/>
          </p:nvPr>
        </p:nvSpPr>
        <p:spPr>
          <a:xfrm>
            <a:off x="311700" y="445025"/>
            <a:ext cx="3803100" cy="1142400"/>
          </a:xfrm>
          <a:prstGeom prst="rect">
            <a:avLst/>
          </a:prstGeom>
        </p:spPr>
        <p:txBody>
          <a:bodyPr spcFirstLastPara="1" wrap="square" lIns="91425" tIns="91425" rIns="91425" bIns="91425" anchor="t" anchorCtr="0">
            <a:noAutofit/>
          </a:bodyPr>
          <a:lstStyle>
            <a:lvl1pPr lvl="0" rtl="0">
              <a:lnSpc>
                <a:spcPct val="85000"/>
              </a:lnSpc>
              <a:spcBef>
                <a:spcPts val="0"/>
              </a:spcBef>
              <a:spcAft>
                <a:spcPts val="0"/>
              </a:spcAft>
              <a:buClr>
                <a:srgbClr val="57068C"/>
              </a:buClr>
              <a:buSzPts val="4200"/>
              <a:buFont typeface="Montserrat Black"/>
              <a:buNone/>
              <a:defRPr>
                <a:solidFill>
                  <a:srgbClr val="57068C"/>
                </a:solidFill>
                <a:latin typeface="Montserrat Black"/>
                <a:ea typeface="Montserrat Black"/>
                <a:cs typeface="Montserrat Black"/>
                <a:sym typeface="Montserrat Black"/>
              </a:defRPr>
            </a:lvl1pPr>
            <a:lvl2pPr lvl="1"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2pPr>
            <a:lvl3pPr lvl="2"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3pPr>
            <a:lvl4pPr lvl="3"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4pPr>
            <a:lvl5pPr lvl="4"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5pPr>
            <a:lvl6pPr lvl="5"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6pPr>
            <a:lvl7pPr lvl="6"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7pPr>
            <a:lvl8pPr lvl="7"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8pPr>
            <a:lvl9pPr lvl="8"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9pPr>
          </a:lstStyle>
          <a:p>
            <a:endParaRPr/>
          </a:p>
        </p:txBody>
      </p:sp>
      <p:sp>
        <p:nvSpPr>
          <p:cNvPr id="77" name="Google Shape;77;p13"/>
          <p:cNvSpPr txBox="1">
            <a:spLocks noGrp="1"/>
          </p:cNvSpPr>
          <p:nvPr>
            <p:ph type="body" idx="1"/>
          </p:nvPr>
        </p:nvSpPr>
        <p:spPr>
          <a:xfrm>
            <a:off x="311700" y="2750150"/>
            <a:ext cx="3466500" cy="1522500"/>
          </a:xfrm>
          <a:prstGeom prst="rect">
            <a:avLst/>
          </a:prstGeom>
        </p:spPr>
        <p:txBody>
          <a:bodyPr spcFirstLastPara="1" wrap="square" lIns="91425" tIns="91425" rIns="91425" bIns="91425" anchor="b" anchorCtr="0">
            <a:noAutofit/>
          </a:bodyPr>
          <a:lstStyle>
            <a:lvl1pPr marL="457200" lvl="0" indent="-298450" rtl="0">
              <a:lnSpc>
                <a:spcPct val="125000"/>
              </a:lnSpc>
              <a:spcBef>
                <a:spcPts val="0"/>
              </a:spcBef>
              <a:spcAft>
                <a:spcPts val="0"/>
              </a:spcAft>
              <a:buSzPts val="1100"/>
              <a:buChar char="●"/>
              <a:defRPr sz="1100"/>
            </a:lvl1pPr>
            <a:lvl2pPr marL="914400" lvl="1" indent="-298450" rtl="0">
              <a:lnSpc>
                <a:spcPct val="125000"/>
              </a:lnSpc>
              <a:spcBef>
                <a:spcPts val="0"/>
              </a:spcBef>
              <a:spcAft>
                <a:spcPts val="0"/>
              </a:spcAft>
              <a:buSzPts val="1100"/>
              <a:buChar char="○"/>
              <a:defRPr sz="1100"/>
            </a:lvl2pPr>
            <a:lvl3pPr marL="1371600" lvl="2" indent="-298450" rtl="0">
              <a:lnSpc>
                <a:spcPct val="125000"/>
              </a:lnSpc>
              <a:spcBef>
                <a:spcPts val="0"/>
              </a:spcBef>
              <a:spcAft>
                <a:spcPts val="0"/>
              </a:spcAft>
              <a:buSzPts val="1100"/>
              <a:buChar char="■"/>
              <a:defRPr sz="1100"/>
            </a:lvl3pPr>
            <a:lvl4pPr marL="1828800" lvl="3" indent="-298450" rtl="0">
              <a:lnSpc>
                <a:spcPct val="125000"/>
              </a:lnSpc>
              <a:spcBef>
                <a:spcPts val="0"/>
              </a:spcBef>
              <a:spcAft>
                <a:spcPts val="0"/>
              </a:spcAft>
              <a:buSzPts val="1100"/>
              <a:buChar char="●"/>
              <a:defRPr sz="1100"/>
            </a:lvl4pPr>
            <a:lvl5pPr marL="2286000" lvl="4" indent="-298450" rtl="0">
              <a:lnSpc>
                <a:spcPct val="125000"/>
              </a:lnSpc>
              <a:spcBef>
                <a:spcPts val="0"/>
              </a:spcBef>
              <a:spcAft>
                <a:spcPts val="0"/>
              </a:spcAft>
              <a:buSzPts val="1100"/>
              <a:buChar char="○"/>
              <a:defRPr sz="1100"/>
            </a:lvl5pPr>
            <a:lvl6pPr marL="2743200" lvl="5" indent="-298450" rtl="0">
              <a:lnSpc>
                <a:spcPct val="125000"/>
              </a:lnSpc>
              <a:spcBef>
                <a:spcPts val="0"/>
              </a:spcBef>
              <a:spcAft>
                <a:spcPts val="0"/>
              </a:spcAft>
              <a:buSzPts val="1100"/>
              <a:buChar char="■"/>
              <a:defRPr sz="1100"/>
            </a:lvl6pPr>
            <a:lvl7pPr marL="3200400" lvl="6" indent="-298450" rtl="0">
              <a:lnSpc>
                <a:spcPct val="125000"/>
              </a:lnSpc>
              <a:spcBef>
                <a:spcPts val="0"/>
              </a:spcBef>
              <a:spcAft>
                <a:spcPts val="0"/>
              </a:spcAft>
              <a:buSzPts val="1100"/>
              <a:buChar char="●"/>
              <a:defRPr sz="1100"/>
            </a:lvl7pPr>
            <a:lvl8pPr marL="3657600" lvl="7" indent="-298450" rtl="0">
              <a:lnSpc>
                <a:spcPct val="125000"/>
              </a:lnSpc>
              <a:spcBef>
                <a:spcPts val="0"/>
              </a:spcBef>
              <a:spcAft>
                <a:spcPts val="0"/>
              </a:spcAft>
              <a:buSzPts val="1100"/>
              <a:buChar char="○"/>
              <a:defRPr sz="1100"/>
            </a:lvl8pPr>
            <a:lvl9pPr marL="4114800" lvl="8" indent="-298450" rtl="0">
              <a:lnSpc>
                <a:spcPct val="125000"/>
              </a:lnSpc>
              <a:spcBef>
                <a:spcPts val="0"/>
              </a:spcBef>
              <a:spcAft>
                <a:spcPts val="0"/>
              </a:spcAft>
              <a:buSzPts val="1100"/>
              <a:buChar char="■"/>
              <a:defRPr sz="1100"/>
            </a:lvl9pPr>
          </a:lstStyle>
          <a:p>
            <a:endParaRPr/>
          </a:p>
        </p:txBody>
      </p:sp>
      <p:sp>
        <p:nvSpPr>
          <p:cNvPr id="78" name="Google Shape;78;p13"/>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700" b="1">
                <a:solidFill>
                  <a:srgbClr val="57068C"/>
                </a:solidFill>
                <a:latin typeface="Montserrat"/>
                <a:ea typeface="Montserrat"/>
                <a:cs typeface="Montserrat"/>
                <a:sym typeface="Montserrat"/>
              </a:rPr>
              <a:t>‹#›</a:t>
            </a:fld>
            <a:endParaRPr sz="700" b="1">
              <a:solidFill>
                <a:srgbClr val="57068C"/>
              </a:solidFill>
              <a:latin typeface="Montserrat"/>
              <a:ea typeface="Montserrat"/>
              <a:cs typeface="Montserrat"/>
              <a:sym typeface="Montserrat"/>
            </a:endParaRPr>
          </a:p>
        </p:txBody>
      </p:sp>
      <p:pic>
        <p:nvPicPr>
          <p:cNvPr id="79" name="Google Shape;79;p13"/>
          <p:cNvPicPr preferRelativeResize="0"/>
          <p:nvPr/>
        </p:nvPicPr>
        <p:blipFill>
          <a:blip r:embed="rId3">
            <a:alphaModFix/>
          </a:blip>
          <a:stretch>
            <a:fillRect/>
          </a:stretch>
        </p:blipFill>
        <p:spPr>
          <a:xfrm>
            <a:off x="0" y="0"/>
            <a:ext cx="9118029" cy="307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dk1"/>
        </a:solidFill>
        <a:effectLst/>
      </p:bgPr>
    </p:bg>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blip>
          <a:srcRect/>
          <a:stretch/>
        </p:blipFill>
        <p:spPr>
          <a:xfrm>
            <a:off x="1" y="0"/>
            <a:ext cx="9144000" cy="5143497"/>
          </a:xfrm>
          <a:prstGeom prst="rect">
            <a:avLst/>
          </a:prstGeom>
          <a:noFill/>
          <a:ln>
            <a:noFill/>
          </a:ln>
        </p:spPr>
      </p:pic>
      <p:pic>
        <p:nvPicPr>
          <p:cNvPr id="86" name="Google Shape;86;p15"/>
          <p:cNvPicPr preferRelativeResize="0"/>
          <p:nvPr/>
        </p:nvPicPr>
        <p:blipFill rotWithShape="1">
          <a:blip r:embed="rId3">
            <a:alphaModFix/>
          </a:blip>
          <a:srcRect/>
          <a:stretch/>
        </p:blipFill>
        <p:spPr>
          <a:xfrm>
            <a:off x="407175" y="4539121"/>
            <a:ext cx="776077" cy="263400"/>
          </a:xfrm>
          <a:prstGeom prst="rect">
            <a:avLst/>
          </a:prstGeom>
          <a:noFill/>
          <a:ln>
            <a:noFill/>
          </a:ln>
        </p:spPr>
      </p:pic>
      <p:sp>
        <p:nvSpPr>
          <p:cNvPr id="87" name="Google Shape;87;p15"/>
          <p:cNvSpPr txBox="1">
            <a:spLocks noGrp="1"/>
          </p:cNvSpPr>
          <p:nvPr>
            <p:ph type="title"/>
          </p:nvPr>
        </p:nvSpPr>
        <p:spPr>
          <a:xfrm>
            <a:off x="1101125" y="936450"/>
            <a:ext cx="6947400" cy="30069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rgbClr val="FFFFFF"/>
                </a:solidFill>
                <a:latin typeface="Montserrat Black"/>
                <a:ea typeface="Montserrat Black"/>
                <a:cs typeface="Montserrat Black"/>
                <a:sym typeface="Montserrat Black"/>
              </a:defRPr>
            </a:lvl1pPr>
            <a:lvl2pPr lvl="1">
              <a:spcBef>
                <a:spcPts val="0"/>
              </a:spcBef>
              <a:spcAft>
                <a:spcPts val="0"/>
              </a:spcAft>
              <a:buNone/>
              <a:defRPr>
                <a:latin typeface="Montserrat"/>
                <a:ea typeface="Montserrat"/>
                <a:cs typeface="Montserrat"/>
                <a:sym typeface="Montserrat"/>
              </a:defRPr>
            </a:lvl2pPr>
            <a:lvl3pPr lvl="2">
              <a:spcBef>
                <a:spcPts val="0"/>
              </a:spcBef>
              <a:spcAft>
                <a:spcPts val="0"/>
              </a:spcAft>
              <a:buNone/>
              <a:defRPr>
                <a:latin typeface="Montserrat"/>
                <a:ea typeface="Montserrat"/>
                <a:cs typeface="Montserrat"/>
                <a:sym typeface="Montserrat"/>
              </a:defRPr>
            </a:lvl3pPr>
            <a:lvl4pPr lvl="3">
              <a:spcBef>
                <a:spcPts val="0"/>
              </a:spcBef>
              <a:spcAft>
                <a:spcPts val="0"/>
              </a:spcAft>
              <a:buNone/>
              <a:defRPr>
                <a:latin typeface="Montserrat"/>
                <a:ea typeface="Montserrat"/>
                <a:cs typeface="Montserrat"/>
                <a:sym typeface="Montserrat"/>
              </a:defRPr>
            </a:lvl4pPr>
            <a:lvl5pPr lvl="4">
              <a:spcBef>
                <a:spcPts val="0"/>
              </a:spcBef>
              <a:spcAft>
                <a:spcPts val="0"/>
              </a:spcAft>
              <a:buNone/>
              <a:defRPr>
                <a:latin typeface="Montserrat"/>
                <a:ea typeface="Montserrat"/>
                <a:cs typeface="Montserrat"/>
                <a:sym typeface="Montserrat"/>
              </a:defRPr>
            </a:lvl5pPr>
            <a:lvl6pPr lvl="5">
              <a:spcBef>
                <a:spcPts val="0"/>
              </a:spcBef>
              <a:spcAft>
                <a:spcPts val="0"/>
              </a:spcAft>
              <a:buNone/>
              <a:defRPr>
                <a:latin typeface="Montserrat"/>
                <a:ea typeface="Montserrat"/>
                <a:cs typeface="Montserrat"/>
                <a:sym typeface="Montserrat"/>
              </a:defRPr>
            </a:lvl6pPr>
            <a:lvl7pPr lvl="6">
              <a:spcBef>
                <a:spcPts val="0"/>
              </a:spcBef>
              <a:spcAft>
                <a:spcPts val="0"/>
              </a:spcAft>
              <a:buNone/>
              <a:defRPr>
                <a:latin typeface="Montserrat"/>
                <a:ea typeface="Montserrat"/>
                <a:cs typeface="Montserrat"/>
                <a:sym typeface="Montserrat"/>
              </a:defRPr>
            </a:lvl7pPr>
            <a:lvl8pPr lvl="7">
              <a:spcBef>
                <a:spcPts val="0"/>
              </a:spcBef>
              <a:spcAft>
                <a:spcPts val="0"/>
              </a:spcAft>
              <a:buNone/>
              <a:defRPr>
                <a:latin typeface="Montserrat"/>
                <a:ea typeface="Montserrat"/>
                <a:cs typeface="Montserrat"/>
                <a:sym typeface="Montserrat"/>
              </a:defRPr>
            </a:lvl8pPr>
            <a:lvl9pPr lvl="8">
              <a:spcBef>
                <a:spcPts val="0"/>
              </a:spcBef>
              <a:spcAft>
                <a:spcPts val="0"/>
              </a:spcAft>
              <a:buNone/>
              <a:defRPr>
                <a:latin typeface="Montserrat"/>
                <a:ea typeface="Montserrat"/>
                <a:cs typeface="Montserrat"/>
                <a:sym typeface="Montserrat"/>
              </a:defRPr>
            </a:lvl9pPr>
          </a:lstStyle>
          <a:p>
            <a:endParaRPr/>
          </a:p>
        </p:txBody>
      </p:sp>
      <p:sp>
        <p:nvSpPr>
          <p:cNvPr id="88" name="Google Shape;88;p15"/>
          <p:cNvSpPr txBox="1"/>
          <p:nvPr/>
        </p:nvSpPr>
        <p:spPr>
          <a:xfrm>
            <a:off x="4313700" y="391050"/>
            <a:ext cx="522300" cy="71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200">
                <a:solidFill>
                  <a:schemeClr val="accent3"/>
                </a:solidFill>
                <a:latin typeface="Montserrat Black"/>
                <a:ea typeface="Montserrat Black"/>
                <a:cs typeface="Montserrat Black"/>
                <a:sym typeface="Montserrat Black"/>
              </a:rPr>
              <a:t>“</a:t>
            </a:r>
            <a:endParaRPr sz="4200">
              <a:solidFill>
                <a:schemeClr val="accent3"/>
              </a:solidFill>
              <a:latin typeface="Montserrat Black"/>
              <a:ea typeface="Montserrat Black"/>
              <a:cs typeface="Montserrat Black"/>
              <a:sym typeface="Montserrat Black"/>
            </a:endParaRPr>
          </a:p>
        </p:txBody>
      </p:sp>
      <p:cxnSp>
        <p:nvCxnSpPr>
          <p:cNvPr id="89" name="Google Shape;89;p15"/>
          <p:cNvCxnSpPr/>
          <p:nvPr/>
        </p:nvCxnSpPr>
        <p:spPr>
          <a:xfrm>
            <a:off x="4314143" y="4230331"/>
            <a:ext cx="521400" cy="0"/>
          </a:xfrm>
          <a:prstGeom prst="straightConnector1">
            <a:avLst/>
          </a:prstGeom>
          <a:noFill/>
          <a:ln w="76200" cap="flat" cmpd="sng">
            <a:solidFill>
              <a:srgbClr val="8900E1"/>
            </a:solidFill>
            <a:prstDash val="solid"/>
            <a:round/>
            <a:headEnd type="none" w="med" len="med"/>
            <a:tailEnd type="none" w="med" len="med"/>
          </a:ln>
        </p:spPr>
      </p:cxnSp>
      <p:sp>
        <p:nvSpPr>
          <p:cNvPr id="90" name="Google Shape;90;p15"/>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700" b="1">
                <a:solidFill>
                  <a:srgbClr val="FFFFFF"/>
                </a:solidFill>
                <a:latin typeface="Montserrat"/>
                <a:ea typeface="Montserrat"/>
                <a:cs typeface="Montserrat"/>
                <a:sym typeface="Montserrat"/>
              </a:rPr>
              <a:t>‹#›</a:t>
            </a:fld>
            <a:endParaRPr sz="700" b="1">
              <a:solidFill>
                <a:srgbClr val="FFFFFF"/>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4249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57068C"/>
              </a:buClr>
              <a:buSzPts val="4200"/>
              <a:buFont typeface="Montserrat ExtraBold"/>
              <a:buNone/>
              <a:defRPr sz="4200">
                <a:solidFill>
                  <a:srgbClr val="57068C"/>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424900" cy="31233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57068C"/>
              </a:buClr>
              <a:buSzPts val="1800"/>
              <a:buFont typeface="Montserrat"/>
              <a:buChar char="●"/>
              <a:defRPr sz="1800">
                <a:solidFill>
                  <a:srgbClr val="333333"/>
                </a:solidFill>
                <a:latin typeface="Montserrat"/>
                <a:ea typeface="Montserrat"/>
                <a:cs typeface="Montserrat"/>
                <a:sym typeface="Montserrat"/>
              </a:defRPr>
            </a:lvl1pPr>
            <a:lvl2pPr marL="914400" lvl="1" indent="-317500">
              <a:lnSpc>
                <a:spcPct val="115000"/>
              </a:lnSpc>
              <a:spcBef>
                <a:spcPts val="1600"/>
              </a:spcBef>
              <a:spcAft>
                <a:spcPts val="0"/>
              </a:spcAft>
              <a:buClr>
                <a:srgbClr val="57068C"/>
              </a:buClr>
              <a:buSzPts val="1400"/>
              <a:buFont typeface="Montserrat"/>
              <a:buChar char="○"/>
              <a:defRPr>
                <a:solidFill>
                  <a:srgbClr val="333333"/>
                </a:solidFill>
                <a:latin typeface="Montserrat"/>
                <a:ea typeface="Montserrat"/>
                <a:cs typeface="Montserrat"/>
                <a:sym typeface="Montserrat"/>
              </a:defRPr>
            </a:lvl2pPr>
            <a:lvl3pPr marL="1371600" lvl="2" indent="-317500">
              <a:lnSpc>
                <a:spcPct val="115000"/>
              </a:lnSpc>
              <a:spcBef>
                <a:spcPts val="1600"/>
              </a:spcBef>
              <a:spcAft>
                <a:spcPts val="0"/>
              </a:spcAft>
              <a:buClr>
                <a:srgbClr val="57068C"/>
              </a:buClr>
              <a:buSzPts val="1400"/>
              <a:buFont typeface="Montserrat"/>
              <a:buChar char="■"/>
              <a:defRPr>
                <a:solidFill>
                  <a:srgbClr val="333333"/>
                </a:solidFill>
                <a:latin typeface="Montserrat"/>
                <a:ea typeface="Montserrat"/>
                <a:cs typeface="Montserrat"/>
                <a:sym typeface="Montserrat"/>
              </a:defRPr>
            </a:lvl3pPr>
            <a:lvl4pPr marL="1828800" lvl="3" indent="-317500">
              <a:lnSpc>
                <a:spcPct val="115000"/>
              </a:lnSpc>
              <a:spcBef>
                <a:spcPts val="1600"/>
              </a:spcBef>
              <a:spcAft>
                <a:spcPts val="0"/>
              </a:spcAft>
              <a:buClr>
                <a:srgbClr val="57068C"/>
              </a:buClr>
              <a:buSzPts val="1400"/>
              <a:buFont typeface="Montserrat"/>
              <a:buChar char="●"/>
              <a:defRPr>
                <a:solidFill>
                  <a:srgbClr val="333333"/>
                </a:solidFill>
                <a:latin typeface="Montserrat"/>
                <a:ea typeface="Montserrat"/>
                <a:cs typeface="Montserrat"/>
                <a:sym typeface="Montserrat"/>
              </a:defRPr>
            </a:lvl4pPr>
            <a:lvl5pPr marL="2286000" lvl="4" indent="-317500">
              <a:lnSpc>
                <a:spcPct val="115000"/>
              </a:lnSpc>
              <a:spcBef>
                <a:spcPts val="1600"/>
              </a:spcBef>
              <a:spcAft>
                <a:spcPts val="0"/>
              </a:spcAft>
              <a:buClr>
                <a:srgbClr val="57068C"/>
              </a:buClr>
              <a:buSzPts val="1400"/>
              <a:buFont typeface="Montserrat"/>
              <a:buChar char="○"/>
              <a:defRPr>
                <a:solidFill>
                  <a:srgbClr val="333333"/>
                </a:solidFill>
                <a:latin typeface="Montserrat"/>
                <a:ea typeface="Montserrat"/>
                <a:cs typeface="Montserrat"/>
                <a:sym typeface="Montserrat"/>
              </a:defRPr>
            </a:lvl5pPr>
            <a:lvl6pPr marL="2743200" lvl="5" indent="-317500">
              <a:lnSpc>
                <a:spcPct val="115000"/>
              </a:lnSpc>
              <a:spcBef>
                <a:spcPts val="1600"/>
              </a:spcBef>
              <a:spcAft>
                <a:spcPts val="0"/>
              </a:spcAft>
              <a:buClr>
                <a:srgbClr val="57068C"/>
              </a:buClr>
              <a:buSzPts val="1400"/>
              <a:buFont typeface="Montserrat"/>
              <a:buChar char="■"/>
              <a:defRPr>
                <a:solidFill>
                  <a:srgbClr val="333333"/>
                </a:solidFill>
                <a:latin typeface="Montserrat"/>
                <a:ea typeface="Montserrat"/>
                <a:cs typeface="Montserrat"/>
                <a:sym typeface="Montserrat"/>
              </a:defRPr>
            </a:lvl6pPr>
            <a:lvl7pPr marL="3200400" lvl="6" indent="-317500">
              <a:lnSpc>
                <a:spcPct val="115000"/>
              </a:lnSpc>
              <a:spcBef>
                <a:spcPts val="1600"/>
              </a:spcBef>
              <a:spcAft>
                <a:spcPts val="0"/>
              </a:spcAft>
              <a:buClr>
                <a:srgbClr val="57068C"/>
              </a:buClr>
              <a:buSzPts val="1400"/>
              <a:buFont typeface="Montserrat"/>
              <a:buChar char="●"/>
              <a:defRPr>
                <a:solidFill>
                  <a:srgbClr val="333333"/>
                </a:solidFill>
                <a:latin typeface="Montserrat"/>
                <a:ea typeface="Montserrat"/>
                <a:cs typeface="Montserrat"/>
                <a:sym typeface="Montserrat"/>
              </a:defRPr>
            </a:lvl7pPr>
            <a:lvl8pPr marL="3657600" lvl="7" indent="-317500">
              <a:lnSpc>
                <a:spcPct val="115000"/>
              </a:lnSpc>
              <a:spcBef>
                <a:spcPts val="1600"/>
              </a:spcBef>
              <a:spcAft>
                <a:spcPts val="0"/>
              </a:spcAft>
              <a:buClr>
                <a:srgbClr val="57068C"/>
              </a:buClr>
              <a:buSzPts val="1400"/>
              <a:buFont typeface="Montserrat"/>
              <a:buChar char="○"/>
              <a:defRPr>
                <a:solidFill>
                  <a:srgbClr val="333333"/>
                </a:solidFill>
                <a:latin typeface="Montserrat"/>
                <a:ea typeface="Montserrat"/>
                <a:cs typeface="Montserrat"/>
                <a:sym typeface="Montserrat"/>
              </a:defRPr>
            </a:lvl8pPr>
            <a:lvl9pPr marL="4114800" lvl="8" indent="-317500">
              <a:lnSpc>
                <a:spcPct val="115000"/>
              </a:lnSpc>
              <a:spcBef>
                <a:spcPts val="1600"/>
              </a:spcBef>
              <a:spcAft>
                <a:spcPts val="1600"/>
              </a:spcAft>
              <a:buClr>
                <a:srgbClr val="57068C"/>
              </a:buClr>
              <a:buSzPts val="1400"/>
              <a:buFont typeface="Montserrat"/>
              <a:buChar char="■"/>
              <a:defRPr>
                <a:solidFill>
                  <a:srgbClr val="333333"/>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9" r:id="rId8"/>
    <p:sldLayoutId id="2147483661" r:id="rId9"/>
    <p:sldLayoutId id="2147483662" r:id="rId10"/>
    <p:sldLayoutId id="2147483663" r:id="rId11"/>
    <p:sldLayoutId id="2147483665" r:id="rId12"/>
    <p:sldLayoutId id="214748366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56">
          <p15:clr>
            <a:srgbClr val="EA4335"/>
          </p15:clr>
        </p15:guide>
        <p15:guide id="2" orient="horz" pos="3025">
          <p15:clr>
            <a:srgbClr val="EA4335"/>
          </p15:clr>
        </p15:guide>
        <p15:guide id="3" pos="5503">
          <p15:clr>
            <a:srgbClr val="EA4335"/>
          </p15:clr>
        </p15:guide>
        <p15:guide id="4" orient="horz" pos="269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1613212" y="56620"/>
            <a:ext cx="5382322" cy="3152340"/>
          </a:xfrm>
          <a:prstGeom prst="rect">
            <a:avLst/>
          </a:prstGeom>
        </p:spPr>
        <p:txBody>
          <a:bodyPr spcFirstLastPara="1" wrap="square" lIns="91425" tIns="91425" rIns="91425" bIns="91425" anchor="b" anchorCtr="0">
            <a:noAutofit/>
          </a:bodyPr>
          <a:lstStyle/>
          <a:p>
            <a:pPr lvl="0"/>
            <a:r>
              <a:rPr lang="en-US" sz="4800" dirty="0"/>
              <a:t>Homomorphic Encryption for Practical Secure Computation</a:t>
            </a:r>
            <a:endParaRPr sz="4800" dirty="0"/>
          </a:p>
        </p:txBody>
      </p:sp>
      <p:sp>
        <p:nvSpPr>
          <p:cNvPr id="121" name="Google Shape;121;p21"/>
          <p:cNvSpPr txBox="1">
            <a:spLocks noGrp="1"/>
          </p:cNvSpPr>
          <p:nvPr>
            <p:ph type="subTitle" idx="1"/>
          </p:nvPr>
        </p:nvSpPr>
        <p:spPr>
          <a:xfrm>
            <a:off x="181220" y="3208960"/>
            <a:ext cx="8962780" cy="1058240"/>
          </a:xfrm>
          <a:prstGeom prst="rect">
            <a:avLst/>
          </a:prstGeom>
        </p:spPr>
        <p:txBody>
          <a:bodyPr spcFirstLastPara="1" wrap="square" lIns="91425" tIns="91425" rIns="91425" bIns="91425" anchor="t" anchorCtr="0">
            <a:noAutofit/>
          </a:bodyPr>
          <a:lstStyle/>
          <a:p>
            <a:pPr marL="0" lvl="0" indent="0">
              <a:spcAft>
                <a:spcPts val="1600"/>
              </a:spcAft>
            </a:pPr>
            <a:r>
              <a:rPr lang="en-US" sz="2800" dirty="0"/>
              <a:t>Case Studies in Drone Navigation and Decision Tree Inference</a:t>
            </a:r>
            <a:endParaRPr sz="2800" dirty="0"/>
          </a:p>
        </p:txBody>
      </p:sp>
      <p:sp>
        <p:nvSpPr>
          <p:cNvPr id="122" name="Google Shape;122;p21"/>
          <p:cNvSpPr txBox="1">
            <a:spLocks noGrp="1"/>
          </p:cNvSpPr>
          <p:nvPr>
            <p:ph type="body" idx="2"/>
          </p:nvPr>
        </p:nvSpPr>
        <p:spPr>
          <a:xfrm>
            <a:off x="307600" y="4145050"/>
            <a:ext cx="3357434" cy="65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PRESENTED BY: Andrew Quijano</a:t>
            </a:r>
            <a:endParaRPr dirty="0"/>
          </a:p>
          <a:p>
            <a:pPr marL="0" lvl="0" indent="0" algn="l" rtl="0">
              <a:spcBef>
                <a:spcPts val="0"/>
              </a:spcBef>
              <a:spcAft>
                <a:spcPts val="0"/>
              </a:spcAft>
              <a:buNone/>
            </a:pPr>
            <a:r>
              <a:rPr lang="en" dirty="0"/>
              <a:t>08/21/2025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9B88A-A417-1BCF-A1EE-23CA5BEB009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EEB0E74-6CBA-1443-4B04-0F0C0DEA6E2B}"/>
              </a:ext>
            </a:extLst>
          </p:cNvPr>
          <p:cNvSpPr>
            <a:spLocks noGrp="1"/>
          </p:cNvSpPr>
          <p:nvPr>
            <p:ph type="title"/>
          </p:nvPr>
        </p:nvSpPr>
        <p:spPr>
          <a:xfrm>
            <a:off x="359550" y="103054"/>
            <a:ext cx="8424900" cy="655229"/>
          </a:xfrm>
        </p:spPr>
        <p:txBody>
          <a:bodyPr spcFirstLastPara="1" wrap="square" lIns="91425" tIns="91425" rIns="91425" bIns="91425" anchor="t" anchorCtr="0">
            <a:normAutofit fontScale="90000"/>
          </a:bodyPr>
          <a:lstStyle/>
          <a:p>
            <a:r>
              <a:rPr lang="en-US" b="0" i="0" u="none" strike="noStrike" cap="none" dirty="0"/>
              <a:t>Approach and Assumptions</a:t>
            </a:r>
          </a:p>
        </p:txBody>
      </p:sp>
      <p:sp>
        <p:nvSpPr>
          <p:cNvPr id="4" name="Content Placeholder 2">
            <a:extLst>
              <a:ext uri="{FF2B5EF4-FFF2-40B4-BE49-F238E27FC236}">
                <a16:creationId xmlns:a16="http://schemas.microsoft.com/office/drawing/2014/main" id="{DACCEA69-772A-6101-15CB-E7C4DA2F3A6E}"/>
              </a:ext>
            </a:extLst>
          </p:cNvPr>
          <p:cNvSpPr>
            <a:spLocks noGrp="1"/>
          </p:cNvSpPr>
          <p:nvPr>
            <p:ph type="body" idx="1"/>
          </p:nvPr>
        </p:nvSpPr>
        <p:spPr>
          <a:xfrm>
            <a:off x="359550" y="758283"/>
            <a:ext cx="8147824" cy="3650166"/>
          </a:xfrm>
        </p:spPr>
        <p:txBody>
          <a:bodyPr/>
          <a:lstStyle/>
          <a:p>
            <a:pPr>
              <a:buFont typeface="Wingdings" panose="05000000000000000000" pitchFamily="2" charset="2"/>
              <a:buChar char="q"/>
            </a:pPr>
            <a:r>
              <a:rPr lang="en-US" sz="2000" dirty="0">
                <a:latin typeface="+mj-lt"/>
                <a:ea typeface="ＭＳ Ｐゴシック"/>
                <a:cs typeface="Arial"/>
              </a:rPr>
              <a:t>We propose a method of drone collision avoidance via the use of encrypted paths to preserve the confidentiality of flight routes.</a:t>
            </a:r>
            <a:endParaRPr lang="en-US" sz="2000" b="0" dirty="0">
              <a:solidFill>
                <a:srgbClr val="000000"/>
              </a:solidFill>
              <a:latin typeface="+mj-lt"/>
              <a:ea typeface="ＭＳ Ｐゴシック"/>
              <a:cs typeface="Arial"/>
            </a:endParaRPr>
          </a:p>
          <a:p>
            <a:pPr>
              <a:buFont typeface="Wingdings" panose="05000000000000000000" pitchFamily="2" charset="2"/>
              <a:buChar char="q"/>
            </a:pPr>
            <a:r>
              <a:rPr lang="en-US" sz="2000" dirty="0">
                <a:latin typeface="+mj-lt"/>
                <a:ea typeface="ＭＳ Ｐゴシック"/>
                <a:cs typeface="Arial"/>
              </a:rPr>
              <a:t>Our method specifically makes use of homomorphic encryption, which allows computations on encrypted values. </a:t>
            </a:r>
          </a:p>
          <a:p>
            <a:pPr lvl="1">
              <a:lnSpc>
                <a:spcPct val="100000"/>
              </a:lnSpc>
              <a:spcBef>
                <a:spcPts val="0"/>
              </a:spcBef>
              <a:buFont typeface="Wingdings" panose="05000000000000000000" pitchFamily="2" charset="2"/>
              <a:buChar char="Ø"/>
            </a:pPr>
            <a:r>
              <a:rPr lang="en-US" sz="2000" dirty="0">
                <a:latin typeface="+mj-lt"/>
                <a:ea typeface="ＭＳ Ｐゴシック"/>
                <a:cs typeface="Arial"/>
              </a:rPr>
              <a:t>The original plaintext data need not be decrypted to carry out these computations or utilize their results.</a:t>
            </a:r>
            <a:endParaRPr lang="en-US" sz="2000" dirty="0">
              <a:latin typeface="+mj-lt"/>
            </a:endParaRPr>
          </a:p>
          <a:p>
            <a:pPr>
              <a:buFont typeface="Wingdings" panose="05000000000000000000" pitchFamily="2" charset="2"/>
              <a:buChar char="q"/>
            </a:pPr>
            <a:r>
              <a:rPr lang="en-US" sz="2000" dirty="0">
                <a:latin typeface="+mj-lt"/>
                <a:ea typeface="ＭＳ Ｐゴシック"/>
              </a:rPr>
              <a:t>The protocol is run between two drones, assumed to be owned by different companies. </a:t>
            </a:r>
          </a:p>
          <a:p>
            <a:pPr lvl="1">
              <a:lnSpc>
                <a:spcPct val="100000"/>
              </a:lnSpc>
              <a:spcBef>
                <a:spcPts val="0"/>
              </a:spcBef>
              <a:buFont typeface="Wingdings" panose="05000000000000000000" pitchFamily="2" charset="2"/>
              <a:buChar char="Ø"/>
            </a:pPr>
            <a:r>
              <a:rPr lang="en-US" sz="2000" dirty="0">
                <a:latin typeface="+mj-lt"/>
                <a:ea typeface="ＭＳ Ｐゴシック"/>
              </a:rPr>
              <a:t>One drone, Alice, is about to take off and the other, Bob, is either in flight or also about to take off.</a:t>
            </a:r>
            <a:endParaRPr lang="en-US" sz="2000" dirty="0">
              <a:latin typeface="+mj-lt"/>
            </a:endParaRPr>
          </a:p>
        </p:txBody>
      </p:sp>
    </p:spTree>
    <p:extLst>
      <p:ext uri="{BB962C8B-B14F-4D97-AF65-F5344CB8AC3E}">
        <p14:creationId xmlns:p14="http://schemas.microsoft.com/office/powerpoint/2010/main" val="3779695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459CB-67E9-8B90-6258-1FF7987C9A4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270AB75-6AAE-2D77-D508-A5C0326A6E47}"/>
              </a:ext>
            </a:extLst>
          </p:cNvPr>
          <p:cNvSpPr>
            <a:spLocks noGrp="1"/>
          </p:cNvSpPr>
          <p:nvPr>
            <p:ph type="title"/>
          </p:nvPr>
        </p:nvSpPr>
        <p:spPr>
          <a:xfrm>
            <a:off x="359550" y="103054"/>
            <a:ext cx="8424900" cy="655229"/>
          </a:xfrm>
        </p:spPr>
        <p:txBody>
          <a:bodyPr spcFirstLastPara="1" wrap="square" lIns="91425" tIns="91425" rIns="91425" bIns="91425" anchor="t" anchorCtr="0">
            <a:normAutofit fontScale="90000"/>
          </a:bodyPr>
          <a:lstStyle/>
          <a:p>
            <a:r>
              <a:rPr lang="en-US" dirty="0"/>
              <a:t>Intersection Algorithm</a:t>
            </a:r>
            <a:endParaRPr lang="en-US" b="0" i="0" u="none" strike="noStrike" cap="none" dirty="0"/>
          </a:p>
        </p:txBody>
      </p:sp>
      <p:sp>
        <p:nvSpPr>
          <p:cNvPr id="6" name="Content Placeholder 2">
            <a:extLst>
              <a:ext uri="{FF2B5EF4-FFF2-40B4-BE49-F238E27FC236}">
                <a16:creationId xmlns:a16="http://schemas.microsoft.com/office/drawing/2014/main" id="{E2BB0CEB-3030-B290-0B40-DB80C4C20C5F}"/>
              </a:ext>
            </a:extLst>
          </p:cNvPr>
          <p:cNvSpPr txBox="1">
            <a:spLocks/>
          </p:cNvSpPr>
          <p:nvPr/>
        </p:nvSpPr>
        <p:spPr>
          <a:xfrm>
            <a:off x="169964" y="756621"/>
            <a:ext cx="3495907" cy="1070517"/>
          </a:xfrm>
          <a:prstGeom prst="rect">
            <a:avLst/>
          </a:prstGeom>
          <a:noFill/>
          <a:ln>
            <a:noFill/>
          </a:ln>
        </p:spPr>
        <p:txBody>
          <a:bodyPr spcFirstLastPara="1" vert="horz" wrap="square" lIns="68580" tIns="34290" rIns="68580" bIns="34290" rtlCol="0" anchor="t" anchorCtr="0">
            <a:normAutofit fontScale="92500" lnSpcReduction="10000"/>
          </a:bodyPr>
          <a:lstStyle>
            <a:defPPr marR="0" lvl="0" algn="l" rtl="0">
              <a:lnSpc>
                <a:spcPct val="100000"/>
              </a:lnSpc>
              <a:spcBef>
                <a:spcPts val="0"/>
              </a:spcBef>
              <a:spcAft>
                <a:spcPts val="0"/>
              </a:spcAft>
            </a:defPPr>
            <a:lvl1pPr marL="457200" marR="0" lvl="0" indent="-304800" algn="l" rtl="0">
              <a:lnSpc>
                <a:spcPct val="125000"/>
              </a:lnSpc>
              <a:spcBef>
                <a:spcPts val="0"/>
              </a:spcBef>
              <a:spcAft>
                <a:spcPts val="0"/>
              </a:spcAft>
              <a:buClr>
                <a:srgbClr val="57068C"/>
              </a:buClr>
              <a:buSzPts val="1200"/>
              <a:buFont typeface="Montserrat"/>
              <a:buChar char="●"/>
              <a:defRPr sz="1200" b="0" i="0" u="none" strike="noStrike" cap="none">
                <a:solidFill>
                  <a:srgbClr val="333333"/>
                </a:solidFill>
                <a:latin typeface="Montserrat"/>
                <a:ea typeface="Montserrat"/>
                <a:cs typeface="Montserrat"/>
                <a:sym typeface="Montserrat"/>
              </a:defRPr>
            </a:lvl1pPr>
            <a:lvl2pPr marL="914400" marR="0" lvl="1" indent="-304800" algn="l" rtl="0">
              <a:lnSpc>
                <a:spcPct val="125000"/>
              </a:lnSpc>
              <a:spcBef>
                <a:spcPts val="1600"/>
              </a:spcBef>
              <a:spcAft>
                <a:spcPts val="0"/>
              </a:spcAft>
              <a:buClr>
                <a:srgbClr val="57068C"/>
              </a:buClr>
              <a:buSzPts val="1200"/>
              <a:buFont typeface="Montserrat"/>
              <a:buChar char="○"/>
              <a:defRPr sz="1200" b="0" i="0" u="none" strike="noStrike" cap="none">
                <a:solidFill>
                  <a:srgbClr val="333333"/>
                </a:solidFill>
                <a:latin typeface="Montserrat"/>
                <a:ea typeface="Montserrat"/>
                <a:cs typeface="Montserrat"/>
                <a:sym typeface="Montserrat"/>
              </a:defRPr>
            </a:lvl2pPr>
            <a:lvl3pPr marL="1371600" marR="0" lvl="2" indent="-304800" algn="l" rtl="0">
              <a:lnSpc>
                <a:spcPct val="125000"/>
              </a:lnSpc>
              <a:spcBef>
                <a:spcPts val="1600"/>
              </a:spcBef>
              <a:spcAft>
                <a:spcPts val="0"/>
              </a:spcAft>
              <a:buClr>
                <a:srgbClr val="57068C"/>
              </a:buClr>
              <a:buSzPts val="1200"/>
              <a:buFont typeface="Montserrat"/>
              <a:buChar char="■"/>
              <a:defRPr sz="1200" b="0" i="0" u="none" strike="noStrike" cap="none">
                <a:solidFill>
                  <a:srgbClr val="333333"/>
                </a:solidFill>
                <a:latin typeface="Montserrat"/>
                <a:ea typeface="Montserrat"/>
                <a:cs typeface="Montserrat"/>
                <a:sym typeface="Montserrat"/>
              </a:defRPr>
            </a:lvl3pPr>
            <a:lvl4pPr marL="1828800" marR="0" lvl="3" indent="-304800" algn="l" rtl="0">
              <a:lnSpc>
                <a:spcPct val="125000"/>
              </a:lnSpc>
              <a:spcBef>
                <a:spcPts val="1600"/>
              </a:spcBef>
              <a:spcAft>
                <a:spcPts val="0"/>
              </a:spcAft>
              <a:buClr>
                <a:srgbClr val="57068C"/>
              </a:buClr>
              <a:buSzPts val="1200"/>
              <a:buFont typeface="Montserrat"/>
              <a:buChar char="●"/>
              <a:defRPr sz="1200" b="0" i="0" u="none" strike="noStrike" cap="none">
                <a:solidFill>
                  <a:srgbClr val="333333"/>
                </a:solidFill>
                <a:latin typeface="Montserrat"/>
                <a:ea typeface="Montserrat"/>
                <a:cs typeface="Montserrat"/>
                <a:sym typeface="Montserrat"/>
              </a:defRPr>
            </a:lvl4pPr>
            <a:lvl5pPr marL="2286000" marR="0" lvl="4" indent="-304800" algn="l" rtl="0">
              <a:lnSpc>
                <a:spcPct val="125000"/>
              </a:lnSpc>
              <a:spcBef>
                <a:spcPts val="1600"/>
              </a:spcBef>
              <a:spcAft>
                <a:spcPts val="0"/>
              </a:spcAft>
              <a:buClr>
                <a:srgbClr val="57068C"/>
              </a:buClr>
              <a:buSzPts val="1200"/>
              <a:buFont typeface="Montserrat"/>
              <a:buChar char="○"/>
              <a:defRPr sz="1200" b="0" i="0" u="none" strike="noStrike" cap="none">
                <a:solidFill>
                  <a:srgbClr val="333333"/>
                </a:solidFill>
                <a:latin typeface="Montserrat"/>
                <a:ea typeface="Montserrat"/>
                <a:cs typeface="Montserrat"/>
                <a:sym typeface="Montserrat"/>
              </a:defRPr>
            </a:lvl5pPr>
            <a:lvl6pPr marL="2743200" marR="0" lvl="5" indent="-304800" algn="l" rtl="0">
              <a:lnSpc>
                <a:spcPct val="125000"/>
              </a:lnSpc>
              <a:spcBef>
                <a:spcPts val="1600"/>
              </a:spcBef>
              <a:spcAft>
                <a:spcPts val="0"/>
              </a:spcAft>
              <a:buClr>
                <a:srgbClr val="57068C"/>
              </a:buClr>
              <a:buSzPts val="1200"/>
              <a:buFont typeface="Montserrat"/>
              <a:buChar char="■"/>
              <a:defRPr sz="1200" b="0" i="0" u="none" strike="noStrike" cap="none">
                <a:solidFill>
                  <a:srgbClr val="333333"/>
                </a:solidFill>
                <a:latin typeface="Montserrat"/>
                <a:ea typeface="Montserrat"/>
                <a:cs typeface="Montserrat"/>
                <a:sym typeface="Montserrat"/>
              </a:defRPr>
            </a:lvl6pPr>
            <a:lvl7pPr marL="3200400" marR="0" lvl="6" indent="-304800" algn="l" rtl="0">
              <a:lnSpc>
                <a:spcPct val="125000"/>
              </a:lnSpc>
              <a:spcBef>
                <a:spcPts val="1600"/>
              </a:spcBef>
              <a:spcAft>
                <a:spcPts val="0"/>
              </a:spcAft>
              <a:buClr>
                <a:srgbClr val="57068C"/>
              </a:buClr>
              <a:buSzPts val="1200"/>
              <a:buFont typeface="Montserrat"/>
              <a:buChar char="●"/>
              <a:defRPr sz="1200" b="0" i="0" u="none" strike="noStrike" cap="none">
                <a:solidFill>
                  <a:srgbClr val="333333"/>
                </a:solidFill>
                <a:latin typeface="Montserrat"/>
                <a:ea typeface="Montserrat"/>
                <a:cs typeface="Montserrat"/>
                <a:sym typeface="Montserrat"/>
              </a:defRPr>
            </a:lvl7pPr>
            <a:lvl8pPr marL="3657600" marR="0" lvl="7" indent="-304800" algn="l" rtl="0">
              <a:lnSpc>
                <a:spcPct val="125000"/>
              </a:lnSpc>
              <a:spcBef>
                <a:spcPts val="1600"/>
              </a:spcBef>
              <a:spcAft>
                <a:spcPts val="0"/>
              </a:spcAft>
              <a:buClr>
                <a:srgbClr val="57068C"/>
              </a:buClr>
              <a:buSzPts val="1200"/>
              <a:buFont typeface="Montserrat"/>
              <a:buChar char="○"/>
              <a:defRPr sz="1200" b="0" i="0" u="none" strike="noStrike" cap="none">
                <a:solidFill>
                  <a:srgbClr val="333333"/>
                </a:solidFill>
                <a:latin typeface="Montserrat"/>
                <a:ea typeface="Montserrat"/>
                <a:cs typeface="Montserrat"/>
                <a:sym typeface="Montserrat"/>
              </a:defRPr>
            </a:lvl8pPr>
            <a:lvl9pPr marL="4114800" marR="0" lvl="8" indent="-304800" algn="l" rtl="0">
              <a:lnSpc>
                <a:spcPct val="125000"/>
              </a:lnSpc>
              <a:spcBef>
                <a:spcPts val="1600"/>
              </a:spcBef>
              <a:spcAft>
                <a:spcPts val="1600"/>
              </a:spcAft>
              <a:buClr>
                <a:srgbClr val="57068C"/>
              </a:buClr>
              <a:buSzPts val="1200"/>
              <a:buFont typeface="Montserrat"/>
              <a:buChar char="■"/>
              <a:defRPr sz="1200" b="0" i="0" u="none" strike="noStrike" cap="none">
                <a:solidFill>
                  <a:srgbClr val="333333"/>
                </a:solidFill>
                <a:latin typeface="Montserrat"/>
                <a:ea typeface="Montserrat"/>
                <a:cs typeface="Montserrat"/>
                <a:sym typeface="Montserrat"/>
              </a:defRPr>
            </a:lvl9pPr>
          </a:lstStyle>
          <a:p>
            <a:pPr>
              <a:buFont typeface="Wingdings" panose="05000000000000000000" pitchFamily="2" charset="2"/>
              <a:buChar char="q"/>
            </a:pPr>
            <a:r>
              <a:rPr lang="en-US" sz="1600" dirty="0">
                <a:latin typeface="+mj-lt"/>
                <a:ea typeface="Calibri" panose="020F0502020204030204"/>
                <a:cs typeface="Calibri" panose="020F0502020204030204"/>
              </a:rPr>
              <a:t>Intersection primitive relies on orientation of points</a:t>
            </a:r>
          </a:p>
          <a:p>
            <a:pPr marL="1200150" lvl="1" indent="-285750">
              <a:lnSpc>
                <a:spcPct val="110000"/>
              </a:lnSpc>
              <a:spcBef>
                <a:spcPts val="0"/>
              </a:spcBef>
              <a:buFont typeface="Wingdings" panose="05000000000000000000" pitchFamily="2" charset="2"/>
              <a:buChar char="Ø"/>
            </a:pPr>
            <a:r>
              <a:rPr lang="en-US" sz="1600" dirty="0">
                <a:latin typeface="+mj-lt"/>
                <a:ea typeface="Calibri" panose="020F0502020204030204"/>
                <a:cs typeface="Calibri" panose="020F0502020204030204"/>
              </a:rPr>
              <a:t> Colinear</a:t>
            </a:r>
          </a:p>
          <a:p>
            <a:pPr marL="1200150" lvl="1" indent="-285750">
              <a:lnSpc>
                <a:spcPct val="110000"/>
              </a:lnSpc>
              <a:spcBef>
                <a:spcPts val="0"/>
              </a:spcBef>
              <a:buFont typeface="Wingdings" panose="05000000000000000000" pitchFamily="2" charset="2"/>
              <a:buChar char="Ø"/>
            </a:pPr>
            <a:r>
              <a:rPr lang="en-US" sz="1600" dirty="0">
                <a:latin typeface="+mj-lt"/>
                <a:ea typeface="Calibri" panose="020F0502020204030204"/>
                <a:cs typeface="Calibri" panose="020F0502020204030204"/>
              </a:rPr>
              <a:t> Not Colinear</a:t>
            </a:r>
          </a:p>
        </p:txBody>
      </p:sp>
      <p:pic>
        <p:nvPicPr>
          <p:cNvPr id="7" name="Picture 6">
            <a:extLst>
              <a:ext uri="{FF2B5EF4-FFF2-40B4-BE49-F238E27FC236}">
                <a16:creationId xmlns:a16="http://schemas.microsoft.com/office/drawing/2014/main" id="{EDDBE250-B51D-EC0C-09FF-4A2C133AE6DC}"/>
              </a:ext>
            </a:extLst>
          </p:cNvPr>
          <p:cNvPicPr>
            <a:picLocks noChangeAspect="1"/>
          </p:cNvPicPr>
          <p:nvPr/>
        </p:nvPicPr>
        <p:blipFill>
          <a:blip r:embed="rId2"/>
          <a:stretch>
            <a:fillRect/>
          </a:stretch>
        </p:blipFill>
        <p:spPr>
          <a:xfrm>
            <a:off x="624468" y="3199324"/>
            <a:ext cx="2951356" cy="1267510"/>
          </a:xfrm>
          <a:prstGeom prst="rect">
            <a:avLst/>
          </a:prstGeom>
        </p:spPr>
      </p:pic>
      <p:pic>
        <p:nvPicPr>
          <p:cNvPr id="8" name="Picture 7">
            <a:extLst>
              <a:ext uri="{FF2B5EF4-FFF2-40B4-BE49-F238E27FC236}">
                <a16:creationId xmlns:a16="http://schemas.microsoft.com/office/drawing/2014/main" id="{E8D08C08-6F4E-FB75-0648-3BBFBCA2220C}"/>
              </a:ext>
            </a:extLst>
          </p:cNvPr>
          <p:cNvPicPr>
            <a:picLocks noChangeAspect="1"/>
          </p:cNvPicPr>
          <p:nvPr/>
        </p:nvPicPr>
        <p:blipFill>
          <a:blip r:embed="rId3"/>
          <a:stretch>
            <a:fillRect/>
          </a:stretch>
        </p:blipFill>
        <p:spPr>
          <a:xfrm>
            <a:off x="3999560" y="635154"/>
            <a:ext cx="4784890" cy="3873191"/>
          </a:xfrm>
          <a:prstGeom prst="rect">
            <a:avLst/>
          </a:prstGeom>
        </p:spPr>
      </p:pic>
      <p:pic>
        <p:nvPicPr>
          <p:cNvPr id="9" name="Picture 8">
            <a:extLst>
              <a:ext uri="{FF2B5EF4-FFF2-40B4-BE49-F238E27FC236}">
                <a16:creationId xmlns:a16="http://schemas.microsoft.com/office/drawing/2014/main" id="{27032B93-C5BA-9620-133E-2FB1C630C554}"/>
              </a:ext>
            </a:extLst>
          </p:cNvPr>
          <p:cNvPicPr>
            <a:picLocks noChangeAspect="1"/>
          </p:cNvPicPr>
          <p:nvPr/>
        </p:nvPicPr>
        <p:blipFill>
          <a:blip r:embed="rId4"/>
          <a:stretch>
            <a:fillRect/>
          </a:stretch>
        </p:blipFill>
        <p:spPr>
          <a:xfrm>
            <a:off x="747479" y="1775794"/>
            <a:ext cx="2705334" cy="1409822"/>
          </a:xfrm>
          <a:prstGeom prst="rect">
            <a:avLst/>
          </a:prstGeom>
        </p:spPr>
      </p:pic>
    </p:spTree>
    <p:extLst>
      <p:ext uri="{BB962C8B-B14F-4D97-AF65-F5344CB8AC3E}">
        <p14:creationId xmlns:p14="http://schemas.microsoft.com/office/powerpoint/2010/main" val="332500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a:extLst>
            <a:ext uri="{FF2B5EF4-FFF2-40B4-BE49-F238E27FC236}">
              <a16:creationId xmlns:a16="http://schemas.microsoft.com/office/drawing/2014/main" id="{56C722BB-5C89-0815-13CB-32511C7D8DA9}"/>
            </a:ext>
          </a:extLst>
        </p:cNvPr>
        <p:cNvGrpSpPr/>
        <p:nvPr/>
      </p:nvGrpSpPr>
      <p:grpSpPr>
        <a:xfrm>
          <a:off x="0" y="0"/>
          <a:ext cx="0" cy="0"/>
          <a:chOff x="0" y="0"/>
          <a:chExt cx="0" cy="0"/>
        </a:xfrm>
      </p:grpSpPr>
      <p:sp>
        <p:nvSpPr>
          <p:cNvPr id="176" name="Google Shape;176;p29">
            <a:extLst>
              <a:ext uri="{FF2B5EF4-FFF2-40B4-BE49-F238E27FC236}">
                <a16:creationId xmlns:a16="http://schemas.microsoft.com/office/drawing/2014/main" id="{68436D3A-EF90-D0E0-8B8C-27764BC7AE12}"/>
              </a:ext>
            </a:extLst>
          </p:cNvPr>
          <p:cNvSpPr txBox="1">
            <a:spLocks noGrp="1"/>
          </p:cNvSpPr>
          <p:nvPr>
            <p:ph type="title"/>
          </p:nvPr>
        </p:nvSpPr>
        <p:spPr>
          <a:xfrm>
            <a:off x="311700" y="297401"/>
            <a:ext cx="8051715" cy="5734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Proposed Protocol</a:t>
            </a:r>
            <a:endParaRPr dirty="0"/>
          </a:p>
        </p:txBody>
      </p:sp>
      <p:cxnSp>
        <p:nvCxnSpPr>
          <p:cNvPr id="179" name="Google Shape;179;p29">
            <a:extLst>
              <a:ext uri="{FF2B5EF4-FFF2-40B4-BE49-F238E27FC236}">
                <a16:creationId xmlns:a16="http://schemas.microsoft.com/office/drawing/2014/main" id="{9BFB1F0B-352A-F8F5-938C-714DFA6891B4}"/>
              </a:ext>
            </a:extLst>
          </p:cNvPr>
          <p:cNvCxnSpPr>
            <a:cxnSpLocks/>
          </p:cNvCxnSpPr>
          <p:nvPr/>
        </p:nvCxnSpPr>
        <p:spPr>
          <a:xfrm>
            <a:off x="0" y="3261561"/>
            <a:ext cx="9144000" cy="0"/>
          </a:xfrm>
          <a:prstGeom prst="straightConnector1">
            <a:avLst/>
          </a:prstGeom>
          <a:noFill/>
          <a:ln w="76200" cap="flat" cmpd="sng">
            <a:solidFill>
              <a:srgbClr val="8900E1"/>
            </a:solidFill>
            <a:prstDash val="solid"/>
            <a:round/>
            <a:headEnd type="none" w="med" len="med"/>
            <a:tailEnd type="none" w="med" len="med"/>
          </a:ln>
        </p:spPr>
      </p:cxnSp>
      <p:pic>
        <p:nvPicPr>
          <p:cNvPr id="2" name="Picture 1" descr="A close-up of a document&#10;&#10;Description automatically generated">
            <a:extLst>
              <a:ext uri="{FF2B5EF4-FFF2-40B4-BE49-F238E27FC236}">
                <a16:creationId xmlns:a16="http://schemas.microsoft.com/office/drawing/2014/main" id="{BE0CFAB6-50CE-C2BF-38BA-0D90F81D2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83" y="1115121"/>
            <a:ext cx="8664233" cy="2071915"/>
          </a:xfrm>
          <a:prstGeom prst="rect">
            <a:avLst/>
          </a:prstGeom>
        </p:spPr>
      </p:pic>
      <p:sp>
        <p:nvSpPr>
          <p:cNvPr id="10" name="TextBox 9">
            <a:extLst>
              <a:ext uri="{FF2B5EF4-FFF2-40B4-BE49-F238E27FC236}">
                <a16:creationId xmlns:a16="http://schemas.microsoft.com/office/drawing/2014/main" id="{BF5ADDC0-CEF5-381E-9249-358CF39AEDF3}"/>
              </a:ext>
            </a:extLst>
          </p:cNvPr>
          <p:cNvSpPr txBox="1"/>
          <p:nvPr/>
        </p:nvSpPr>
        <p:spPr>
          <a:xfrm>
            <a:off x="239882" y="3431307"/>
            <a:ext cx="8510107" cy="830997"/>
          </a:xfrm>
          <a:prstGeom prst="rect">
            <a:avLst/>
          </a:prstGeom>
          <a:noFill/>
        </p:spPr>
        <p:txBody>
          <a:bodyPr wrap="square">
            <a:spAutoFit/>
          </a:bodyPr>
          <a:lstStyle/>
          <a:p>
            <a:pPr marL="285750" indent="-285750">
              <a:buFont typeface="Wingdings" panose="05000000000000000000" pitchFamily="2" charset="2"/>
              <a:buChar char="q"/>
            </a:pPr>
            <a:r>
              <a:rPr lang="en-US" sz="1600" dirty="0">
                <a:ea typeface="ＭＳ Ｐゴシック"/>
              </a:rPr>
              <a:t>The path comparison algorithm runs between the drones, with communication required for encrypted multiplication and encrypted number comparison.</a:t>
            </a:r>
          </a:p>
          <a:p>
            <a:pPr marL="285750" indent="-285750">
              <a:buFont typeface="Wingdings" panose="05000000000000000000" pitchFamily="2" charset="2"/>
              <a:buChar char="q"/>
            </a:pPr>
            <a:r>
              <a:rPr lang="en-US" sz="1600" dirty="0">
                <a:ea typeface="ＭＳ Ｐゴシック"/>
              </a:rPr>
              <a:t>Only Alice has the intersection output, if Bob wants the outputs, the roles must switch</a:t>
            </a:r>
          </a:p>
        </p:txBody>
      </p:sp>
    </p:spTree>
    <p:extLst>
      <p:ext uri="{BB962C8B-B14F-4D97-AF65-F5344CB8AC3E}">
        <p14:creationId xmlns:p14="http://schemas.microsoft.com/office/powerpoint/2010/main" val="339786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333CF-B8E6-3B20-373C-2852E875B70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8C2CF7-E15A-D026-4B01-92DF225D853F}"/>
              </a:ext>
            </a:extLst>
          </p:cNvPr>
          <p:cNvSpPr>
            <a:spLocks noGrp="1"/>
          </p:cNvSpPr>
          <p:nvPr>
            <p:ph type="title"/>
          </p:nvPr>
        </p:nvSpPr>
        <p:spPr>
          <a:xfrm>
            <a:off x="359550" y="103054"/>
            <a:ext cx="8424900" cy="655229"/>
          </a:xfrm>
        </p:spPr>
        <p:txBody>
          <a:bodyPr spcFirstLastPara="1" wrap="square" lIns="91425" tIns="91425" rIns="91425" bIns="91425" anchor="t" anchorCtr="0">
            <a:normAutofit fontScale="90000"/>
          </a:bodyPr>
          <a:lstStyle/>
          <a:p>
            <a:r>
              <a:rPr lang="en-US" dirty="0"/>
              <a:t>Security Analysis</a:t>
            </a:r>
            <a:endParaRPr lang="en-US" b="0" i="0" u="none" strike="noStrike" cap="none" dirty="0"/>
          </a:p>
        </p:txBody>
      </p:sp>
      <p:pic>
        <p:nvPicPr>
          <p:cNvPr id="4" name="Picture 3" descr="A graph of a graph with arrows and a line&#10;&#10;Description automatically generated">
            <a:extLst>
              <a:ext uri="{FF2B5EF4-FFF2-40B4-BE49-F238E27FC236}">
                <a16:creationId xmlns:a16="http://schemas.microsoft.com/office/drawing/2014/main" id="{5C265D34-C7D7-014B-D5AE-74711298FB51}"/>
              </a:ext>
            </a:extLst>
          </p:cNvPr>
          <p:cNvPicPr>
            <a:picLocks noChangeAspect="1"/>
          </p:cNvPicPr>
          <p:nvPr/>
        </p:nvPicPr>
        <p:blipFill>
          <a:blip r:embed="rId2"/>
          <a:stretch>
            <a:fillRect/>
          </a:stretch>
        </p:blipFill>
        <p:spPr>
          <a:xfrm>
            <a:off x="237546" y="1957613"/>
            <a:ext cx="3554451" cy="2437745"/>
          </a:xfrm>
          <a:prstGeom prst="rect">
            <a:avLst/>
          </a:prstGeom>
        </p:spPr>
      </p:pic>
      <p:sp>
        <p:nvSpPr>
          <p:cNvPr id="11" name="TextBox 10">
            <a:extLst>
              <a:ext uri="{FF2B5EF4-FFF2-40B4-BE49-F238E27FC236}">
                <a16:creationId xmlns:a16="http://schemas.microsoft.com/office/drawing/2014/main" id="{09D57BF5-B577-DA27-67BD-45A46AA4201E}"/>
              </a:ext>
            </a:extLst>
          </p:cNvPr>
          <p:cNvSpPr txBox="1"/>
          <p:nvPr/>
        </p:nvSpPr>
        <p:spPr>
          <a:xfrm>
            <a:off x="3695739" y="1957613"/>
            <a:ext cx="5359051" cy="302390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3995" indent="-213995">
              <a:buFont typeface="Arial"/>
              <a:buChar char="•"/>
            </a:pPr>
            <a:r>
              <a:rPr lang="en-US" sz="1600" dirty="0">
                <a:latin typeface="Arial"/>
                <a:ea typeface="Calibri"/>
                <a:cs typeface="Calibri"/>
              </a:rPr>
              <a:t>Time is the primary defense here, as Alice has many times the number of segments that a properly honest path would have.</a:t>
            </a:r>
          </a:p>
          <a:p>
            <a:pPr marL="213995" indent="-213995">
              <a:buFont typeface="Arial"/>
              <a:buChar char="•"/>
            </a:pPr>
            <a:r>
              <a:rPr lang="en-US" sz="1600" dirty="0">
                <a:latin typeface="Arial"/>
                <a:ea typeface="Calibri"/>
                <a:cs typeface="Calibri"/>
              </a:rPr>
              <a:t>Drones have limited range to be able to both complete its mission and attempt to follow other drones</a:t>
            </a:r>
          </a:p>
          <a:p>
            <a:pPr marL="213995" indent="-213995">
              <a:buFont typeface="Arial"/>
              <a:buChar char="•"/>
            </a:pPr>
            <a:r>
              <a:rPr lang="en-US" sz="1600" dirty="0">
                <a:latin typeface="Arial"/>
                <a:ea typeface="Calibri"/>
                <a:cs typeface="Calibri"/>
              </a:rPr>
              <a:t>Algorithm scales at O(</a:t>
            </a:r>
            <a:r>
              <a:rPr lang="en-US" sz="1600" dirty="0" err="1">
                <a:latin typeface="Arial"/>
                <a:ea typeface="Calibri"/>
                <a:cs typeface="Calibri"/>
              </a:rPr>
              <a:t>mn</a:t>
            </a:r>
            <a:r>
              <a:rPr lang="en-US" sz="1600" dirty="0">
                <a:latin typeface="Arial"/>
                <a:ea typeface="Calibri"/>
                <a:cs typeface="Calibri"/>
              </a:rPr>
              <a:t>) where m and n are the number of segments in Alices and Bobs paths.</a:t>
            </a:r>
          </a:p>
          <a:p>
            <a:pPr marL="213995" indent="-213995">
              <a:buFont typeface="Arial"/>
              <a:buChar char="•"/>
            </a:pPr>
            <a:r>
              <a:rPr lang="en-US" sz="1600" dirty="0">
                <a:latin typeface="Arial"/>
                <a:ea typeface="Calibri"/>
                <a:cs typeface="Calibri"/>
              </a:rPr>
              <a:t>Bob will not be in flight long enough to perform this attack and drones are relatively fast.</a:t>
            </a:r>
          </a:p>
          <a:p>
            <a:pPr marL="213995" indent="-213995">
              <a:buFont typeface="Arial"/>
              <a:buChar char="•"/>
            </a:pPr>
            <a:r>
              <a:rPr lang="en-US" sz="1600" dirty="0">
                <a:latin typeface="Arial"/>
                <a:ea typeface="Calibri"/>
                <a:cs typeface="Calibri"/>
              </a:rPr>
              <a:t>Comparisons cannot be run once Bob stops complying, as his private key is needed for the multiplication protocol.</a:t>
            </a:r>
          </a:p>
        </p:txBody>
      </p:sp>
      <p:sp>
        <p:nvSpPr>
          <p:cNvPr id="12" name="TextBox 11">
            <a:extLst>
              <a:ext uri="{FF2B5EF4-FFF2-40B4-BE49-F238E27FC236}">
                <a16:creationId xmlns:a16="http://schemas.microsoft.com/office/drawing/2014/main" id="{EFA10A92-B47D-AC4F-48AF-F74271BB2535}"/>
              </a:ext>
            </a:extLst>
          </p:cNvPr>
          <p:cNvSpPr txBox="1"/>
          <p:nvPr/>
        </p:nvSpPr>
        <p:spPr>
          <a:xfrm>
            <a:off x="89210" y="748142"/>
            <a:ext cx="8831767" cy="1077218"/>
          </a:xfrm>
          <a:prstGeom prst="rect">
            <a:avLst/>
          </a:prstGeom>
          <a:noFill/>
        </p:spPr>
        <p:txBody>
          <a:bodyPr wrap="square" rtlCol="0">
            <a:spAutoFit/>
          </a:bodyPr>
          <a:lstStyle/>
          <a:p>
            <a:pPr marL="342900" indent="-342900">
              <a:buFont typeface="Wingdings" panose="05000000000000000000" pitchFamily="2" charset="2"/>
              <a:buChar char="q"/>
            </a:pPr>
            <a:r>
              <a:rPr lang="en-US" sz="1600" dirty="0">
                <a:ea typeface="Calibri"/>
                <a:cs typeface="Calibri"/>
              </a:rPr>
              <a:t>For third parties, eavesdropping is infeasible since everything is encrypted</a:t>
            </a:r>
          </a:p>
          <a:p>
            <a:pPr marL="342900" indent="-342900">
              <a:buFont typeface="Wingdings" panose="05000000000000000000" pitchFamily="2" charset="2"/>
              <a:buChar char="q"/>
            </a:pPr>
            <a:r>
              <a:rPr lang="en-US" sz="1600" dirty="0">
                <a:ea typeface="Calibri"/>
                <a:cs typeface="Calibri"/>
              </a:rPr>
              <a:t>Primary threat is a brute force attack against Bobs path by a malicious Alice to reverse engineer Bob’s path </a:t>
            </a:r>
          </a:p>
          <a:p>
            <a:pPr marL="342900" lvl="1" indent="-342900">
              <a:buFont typeface="Wingdings" panose="05000000000000000000" pitchFamily="2" charset="2"/>
              <a:buChar char="q"/>
            </a:pPr>
            <a:r>
              <a:rPr lang="en-US" sz="1600" dirty="0">
                <a:ea typeface="Calibri"/>
                <a:cs typeface="Calibri"/>
              </a:rPr>
              <a:t>Alice defines her own as a grid of segments to recreate Bobs path through intersections</a:t>
            </a:r>
          </a:p>
        </p:txBody>
      </p:sp>
    </p:spTree>
    <p:extLst>
      <p:ext uri="{BB962C8B-B14F-4D97-AF65-F5344CB8AC3E}">
        <p14:creationId xmlns:p14="http://schemas.microsoft.com/office/powerpoint/2010/main" val="252106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FB488-5A1D-D3A2-2401-F0FDD578C35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D4E8D78-9D24-CD74-0528-F97CBE9D1A1D}"/>
              </a:ext>
            </a:extLst>
          </p:cNvPr>
          <p:cNvSpPr>
            <a:spLocks noGrp="1"/>
          </p:cNvSpPr>
          <p:nvPr>
            <p:ph type="title"/>
          </p:nvPr>
        </p:nvSpPr>
        <p:spPr>
          <a:xfrm>
            <a:off x="359550" y="103054"/>
            <a:ext cx="8424900" cy="655229"/>
          </a:xfrm>
        </p:spPr>
        <p:txBody>
          <a:bodyPr spcFirstLastPara="1" wrap="square" lIns="91425" tIns="91425" rIns="91425" bIns="91425" anchor="t" anchorCtr="0">
            <a:normAutofit fontScale="90000"/>
          </a:bodyPr>
          <a:lstStyle/>
          <a:p>
            <a:r>
              <a:rPr lang="en-US" dirty="0">
                <a:ea typeface="Calibri Light"/>
                <a:cs typeface="Calibri Light"/>
              </a:rPr>
              <a:t>Experiment Setup</a:t>
            </a:r>
            <a:endParaRPr lang="en-US" b="0" i="0" u="none" strike="noStrike" cap="none" dirty="0"/>
          </a:p>
        </p:txBody>
      </p:sp>
      <p:sp>
        <p:nvSpPr>
          <p:cNvPr id="4" name="Content Placeholder 2">
            <a:extLst>
              <a:ext uri="{FF2B5EF4-FFF2-40B4-BE49-F238E27FC236}">
                <a16:creationId xmlns:a16="http://schemas.microsoft.com/office/drawing/2014/main" id="{0A1C1D60-03FE-011C-E332-6BA22C84F14B}"/>
              </a:ext>
            </a:extLst>
          </p:cNvPr>
          <p:cNvSpPr>
            <a:spLocks noGrp="1"/>
          </p:cNvSpPr>
          <p:nvPr>
            <p:ph type="body" idx="1"/>
          </p:nvPr>
        </p:nvSpPr>
        <p:spPr>
          <a:xfrm>
            <a:off x="359549" y="758282"/>
            <a:ext cx="8345835" cy="3709639"/>
          </a:xfrm>
        </p:spPr>
        <p:txBody>
          <a:bodyPr/>
          <a:lstStyle/>
          <a:p>
            <a:pPr>
              <a:buFont typeface="Wingdings" panose="05000000000000000000" pitchFamily="2" charset="2"/>
              <a:buChar char="q"/>
            </a:pPr>
            <a:r>
              <a:rPr lang="en-US" sz="2000" dirty="0">
                <a:latin typeface="+mj-lt"/>
                <a:ea typeface="Calibri"/>
                <a:cs typeface="Calibri"/>
              </a:rPr>
              <a:t>Two identical Debian 12 virtual machines with 2 CPUs and 4GB of RAM were chosen to emulate a theoretical drone’s resources. </a:t>
            </a:r>
          </a:p>
          <a:p>
            <a:pPr>
              <a:buFont typeface="Wingdings" panose="05000000000000000000" pitchFamily="2" charset="2"/>
              <a:buChar char="q"/>
            </a:pPr>
            <a:r>
              <a:rPr lang="en-US" sz="2000" dirty="0">
                <a:latin typeface="+mj-lt"/>
                <a:ea typeface="Calibri"/>
                <a:cs typeface="Calibri"/>
              </a:rPr>
              <a:t>Two sets of 30 random x-y plane segments with values from –99 to 99 were generated.</a:t>
            </a:r>
          </a:p>
          <a:p>
            <a:pPr>
              <a:buFont typeface="Wingdings" panose="05000000000000000000" pitchFamily="2" charset="2"/>
              <a:buChar char="q"/>
            </a:pPr>
            <a:r>
              <a:rPr lang="en-US" sz="2000" dirty="0">
                <a:latin typeface="+mj-lt"/>
                <a:ea typeface="Calibri"/>
                <a:cs typeface="Calibri"/>
              </a:rPr>
              <a:t>The two sets of thirty segments were compared for intersections, with one segment from each set compared and timed individually.</a:t>
            </a:r>
          </a:p>
          <a:p>
            <a:pPr>
              <a:buFont typeface="Wingdings" panose="05000000000000000000" pitchFamily="2" charset="2"/>
              <a:buChar char="q"/>
            </a:pPr>
            <a:r>
              <a:rPr lang="en-US" sz="2000" dirty="0">
                <a:latin typeface="+mj-lt"/>
                <a:ea typeface="Calibri"/>
                <a:cs typeface="Calibri"/>
              </a:rPr>
              <a:t>The average time and network traffic was collected and calculated.</a:t>
            </a:r>
          </a:p>
          <a:p>
            <a:pPr marL="1200150" lvl="1" indent="-285750">
              <a:lnSpc>
                <a:spcPct val="100000"/>
              </a:lnSpc>
              <a:spcBef>
                <a:spcPts val="0"/>
              </a:spcBef>
              <a:buFont typeface="Wingdings" panose="05000000000000000000" pitchFamily="2" charset="2"/>
              <a:buChar char="Ø"/>
            </a:pPr>
            <a:r>
              <a:rPr lang="en-US" sz="2000" dirty="0">
                <a:latin typeface="+mj-lt"/>
                <a:ea typeface="Calibri"/>
                <a:cs typeface="Calibri"/>
              </a:rPr>
              <a:t> Average time is defined as the time to complete the protocol</a:t>
            </a:r>
          </a:p>
          <a:p>
            <a:pPr marL="1200150" lvl="1" indent="-285750">
              <a:lnSpc>
                <a:spcPct val="100000"/>
              </a:lnSpc>
              <a:spcBef>
                <a:spcPts val="0"/>
              </a:spcBef>
              <a:buFont typeface="Wingdings" panose="05000000000000000000" pitchFamily="2" charset="2"/>
              <a:buChar char="Ø"/>
            </a:pPr>
            <a:r>
              <a:rPr lang="en-US" sz="2000" dirty="0">
                <a:latin typeface="+mj-lt"/>
                <a:ea typeface="Calibri"/>
                <a:cs typeface="Calibri"/>
              </a:rPr>
              <a:t> Network traffic is the number of bytes written to the sockets</a:t>
            </a:r>
            <a:endParaRPr lang="en-US" sz="2000" dirty="0"/>
          </a:p>
          <a:p>
            <a:endParaRPr lang="en-US" dirty="0"/>
          </a:p>
        </p:txBody>
      </p:sp>
    </p:spTree>
    <p:extLst>
      <p:ext uri="{BB962C8B-B14F-4D97-AF65-F5344CB8AC3E}">
        <p14:creationId xmlns:p14="http://schemas.microsoft.com/office/powerpoint/2010/main" val="2364066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99E25-EC31-21D2-87BE-C69450550B6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9001830-5AD3-11F1-FD36-1511FD000B16}"/>
              </a:ext>
            </a:extLst>
          </p:cNvPr>
          <p:cNvSpPr>
            <a:spLocks noGrp="1"/>
          </p:cNvSpPr>
          <p:nvPr>
            <p:ph type="title"/>
          </p:nvPr>
        </p:nvSpPr>
        <p:spPr>
          <a:xfrm>
            <a:off x="359550" y="103054"/>
            <a:ext cx="8424900" cy="1064107"/>
          </a:xfrm>
        </p:spPr>
        <p:txBody>
          <a:bodyPr spcFirstLastPara="1" wrap="square" lIns="91425" tIns="91425" rIns="91425" bIns="91425" anchor="t" anchorCtr="0">
            <a:normAutofit fontScale="90000"/>
          </a:bodyPr>
          <a:lstStyle/>
          <a:p>
            <a:r>
              <a:rPr lang="en-US" sz="4400" kern="1200" dirty="0"/>
              <a:t>Results</a:t>
            </a:r>
            <a:r>
              <a:rPr lang="en-US" sz="4400" dirty="0"/>
              <a:t> – Comparison with Li et al.</a:t>
            </a:r>
            <a:endParaRPr lang="en-US" b="0" i="0" u="none" strike="noStrike" cap="none" dirty="0"/>
          </a:p>
        </p:txBody>
      </p:sp>
      <p:sp>
        <p:nvSpPr>
          <p:cNvPr id="4" name="Content Placeholder 2">
            <a:extLst>
              <a:ext uri="{FF2B5EF4-FFF2-40B4-BE49-F238E27FC236}">
                <a16:creationId xmlns:a16="http://schemas.microsoft.com/office/drawing/2014/main" id="{1D4C0C88-63D8-106A-34B8-3D1296576199}"/>
              </a:ext>
            </a:extLst>
          </p:cNvPr>
          <p:cNvSpPr>
            <a:spLocks noGrp="1"/>
          </p:cNvSpPr>
          <p:nvPr>
            <p:ph type="body" idx="1"/>
          </p:nvPr>
        </p:nvSpPr>
        <p:spPr>
          <a:xfrm>
            <a:off x="359549" y="1167162"/>
            <a:ext cx="8338401" cy="1737360"/>
          </a:xfrm>
        </p:spPr>
        <p:txBody>
          <a:bodyPr/>
          <a:lstStyle/>
          <a:p>
            <a:pPr>
              <a:buFont typeface="Wingdings" panose="05000000000000000000" pitchFamily="2" charset="2"/>
              <a:buChar char="q"/>
            </a:pPr>
            <a:r>
              <a:rPr lang="en-US" sz="1800" dirty="0">
                <a:ea typeface="Calibri"/>
                <a:cs typeface="Calibri"/>
              </a:rPr>
              <a:t>We ran the algorithm by Li et al on the same virtual machines and the same sets of segments, collecting computation and network traffic</a:t>
            </a:r>
          </a:p>
          <a:p>
            <a:pPr>
              <a:buFont typeface="Wingdings" panose="05000000000000000000" pitchFamily="2" charset="2"/>
              <a:buChar char="q"/>
            </a:pPr>
            <a:r>
              <a:rPr lang="en-US" sz="1800" dirty="0">
                <a:ea typeface="Calibri"/>
                <a:cs typeface="Calibri"/>
              </a:rPr>
              <a:t>Results indicate </a:t>
            </a:r>
            <a:r>
              <a:rPr lang="en-US" sz="1800" b="1" dirty="0">
                <a:ea typeface="Calibri"/>
                <a:cs typeface="Calibri"/>
              </a:rPr>
              <a:t>our approach is 30% faster and sends less network traffic than Li et al.</a:t>
            </a:r>
          </a:p>
        </p:txBody>
      </p:sp>
      <p:graphicFrame>
        <p:nvGraphicFramePr>
          <p:cNvPr id="2" name="Table 1">
            <a:extLst>
              <a:ext uri="{FF2B5EF4-FFF2-40B4-BE49-F238E27FC236}">
                <a16:creationId xmlns:a16="http://schemas.microsoft.com/office/drawing/2014/main" id="{1E146223-5A97-91CA-7DE3-23C56653B0C4}"/>
              </a:ext>
            </a:extLst>
          </p:cNvPr>
          <p:cNvGraphicFramePr>
            <a:graphicFrameLocks noGrp="1"/>
          </p:cNvGraphicFramePr>
          <p:nvPr>
            <p:extLst>
              <p:ext uri="{D42A27DB-BD31-4B8C-83A1-F6EECF244321}">
                <p14:modId xmlns:p14="http://schemas.microsoft.com/office/powerpoint/2010/main" val="3019245095"/>
              </p:ext>
            </p:extLst>
          </p:nvPr>
        </p:nvGraphicFramePr>
        <p:xfrm>
          <a:off x="1371127" y="3138755"/>
          <a:ext cx="6401745" cy="1494302"/>
        </p:xfrm>
        <a:graphic>
          <a:graphicData uri="http://schemas.openxmlformats.org/drawingml/2006/table">
            <a:tbl>
              <a:tblPr firstRow="1" bandRow="1">
                <a:tableStyleId>{5C22544A-7EE6-4342-B048-85BDC9FD1C3A}</a:tableStyleId>
              </a:tblPr>
              <a:tblGrid>
                <a:gridCol w="1959715">
                  <a:extLst>
                    <a:ext uri="{9D8B030D-6E8A-4147-A177-3AD203B41FA5}">
                      <a16:colId xmlns:a16="http://schemas.microsoft.com/office/drawing/2014/main" val="2407872876"/>
                    </a:ext>
                  </a:extLst>
                </a:gridCol>
                <a:gridCol w="2021818">
                  <a:extLst>
                    <a:ext uri="{9D8B030D-6E8A-4147-A177-3AD203B41FA5}">
                      <a16:colId xmlns:a16="http://schemas.microsoft.com/office/drawing/2014/main" val="2251915171"/>
                    </a:ext>
                  </a:extLst>
                </a:gridCol>
                <a:gridCol w="2420212">
                  <a:extLst>
                    <a:ext uri="{9D8B030D-6E8A-4147-A177-3AD203B41FA5}">
                      <a16:colId xmlns:a16="http://schemas.microsoft.com/office/drawing/2014/main" val="3481768936"/>
                    </a:ext>
                  </a:extLst>
                </a:gridCol>
              </a:tblGrid>
              <a:tr h="701822">
                <a:tc>
                  <a:txBody>
                    <a:bodyPr/>
                    <a:lstStyle/>
                    <a:p>
                      <a:r>
                        <a:rPr lang="en-US" sz="2000" dirty="0"/>
                        <a:t>Approach</a:t>
                      </a:r>
                    </a:p>
                  </a:txBody>
                  <a:tcPr/>
                </a:tc>
                <a:tc>
                  <a:txBody>
                    <a:bodyPr/>
                    <a:lstStyle/>
                    <a:p>
                      <a:r>
                        <a:rPr lang="en-US" sz="2000" dirty="0"/>
                        <a:t>Time (seconds)</a:t>
                      </a:r>
                    </a:p>
                  </a:txBody>
                  <a:tcPr/>
                </a:tc>
                <a:tc>
                  <a:txBody>
                    <a:bodyPr/>
                    <a:lstStyle/>
                    <a:p>
                      <a:r>
                        <a:rPr lang="en-US" sz="2000" dirty="0"/>
                        <a:t>Network Traffic</a:t>
                      </a:r>
                    </a:p>
                    <a:p>
                      <a:r>
                        <a:rPr lang="en-US" sz="2000" dirty="0"/>
                        <a:t>(bytes)</a:t>
                      </a:r>
                    </a:p>
                  </a:txBody>
                  <a:tcPr/>
                </a:tc>
                <a:extLst>
                  <a:ext uri="{0D108BD9-81ED-4DB2-BD59-A6C34878D82A}">
                    <a16:rowId xmlns:a16="http://schemas.microsoft.com/office/drawing/2014/main" val="542110230"/>
                  </a:ext>
                </a:extLst>
              </a:tr>
              <a:tr h="389901">
                <a:tc>
                  <a:txBody>
                    <a:bodyPr/>
                    <a:lstStyle/>
                    <a:p>
                      <a:r>
                        <a:rPr lang="en-US" sz="2000" dirty="0"/>
                        <a:t>Our Approach</a:t>
                      </a:r>
                    </a:p>
                  </a:txBody>
                  <a:tcPr/>
                </a:tc>
                <a:tc>
                  <a:txBody>
                    <a:bodyPr/>
                    <a:lstStyle/>
                    <a:p>
                      <a:r>
                        <a:rPr lang="en-US" sz="2000" dirty="0"/>
                        <a:t>4.407 s</a:t>
                      </a:r>
                    </a:p>
                  </a:txBody>
                  <a:tcPr/>
                </a:tc>
                <a:tc>
                  <a:txBody>
                    <a:bodyPr/>
                    <a:lstStyle/>
                    <a:p>
                      <a:r>
                        <a:rPr lang="en-US" sz="2000" dirty="0"/>
                        <a:t>4634</a:t>
                      </a:r>
                    </a:p>
                  </a:txBody>
                  <a:tcPr/>
                </a:tc>
                <a:extLst>
                  <a:ext uri="{0D108BD9-81ED-4DB2-BD59-A6C34878D82A}">
                    <a16:rowId xmlns:a16="http://schemas.microsoft.com/office/drawing/2014/main" val="3122736693"/>
                  </a:ext>
                </a:extLst>
              </a:tr>
              <a:tr h="389901">
                <a:tc>
                  <a:txBody>
                    <a:bodyPr/>
                    <a:lstStyle/>
                    <a:p>
                      <a:r>
                        <a:rPr lang="en-US" sz="2000" dirty="0"/>
                        <a:t>Li et al.</a:t>
                      </a:r>
                    </a:p>
                  </a:txBody>
                  <a:tcPr/>
                </a:tc>
                <a:tc>
                  <a:txBody>
                    <a:bodyPr/>
                    <a:lstStyle/>
                    <a:p>
                      <a:r>
                        <a:rPr lang="en-US" sz="2000" dirty="0"/>
                        <a:t>6.092 s</a:t>
                      </a:r>
                    </a:p>
                  </a:txBody>
                  <a:tcPr/>
                </a:tc>
                <a:tc>
                  <a:txBody>
                    <a:bodyPr/>
                    <a:lstStyle/>
                    <a:p>
                      <a:r>
                        <a:rPr lang="en-US" sz="2000" dirty="0"/>
                        <a:t>39221</a:t>
                      </a:r>
                    </a:p>
                  </a:txBody>
                  <a:tcPr/>
                </a:tc>
                <a:extLst>
                  <a:ext uri="{0D108BD9-81ED-4DB2-BD59-A6C34878D82A}">
                    <a16:rowId xmlns:a16="http://schemas.microsoft.com/office/drawing/2014/main" val="2658018919"/>
                  </a:ext>
                </a:extLst>
              </a:tr>
            </a:tbl>
          </a:graphicData>
        </a:graphic>
      </p:graphicFrame>
    </p:spTree>
    <p:extLst>
      <p:ext uri="{BB962C8B-B14F-4D97-AF65-F5344CB8AC3E}">
        <p14:creationId xmlns:p14="http://schemas.microsoft.com/office/powerpoint/2010/main" val="3863738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2BB88-A578-6A75-2864-83ABB0E084B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24C5FC3-BB16-C7FA-4B80-0324B0EEE7E3}"/>
              </a:ext>
            </a:extLst>
          </p:cNvPr>
          <p:cNvSpPr>
            <a:spLocks noGrp="1"/>
          </p:cNvSpPr>
          <p:nvPr>
            <p:ph type="title"/>
          </p:nvPr>
        </p:nvSpPr>
        <p:spPr>
          <a:xfrm>
            <a:off x="359550" y="103054"/>
            <a:ext cx="8424900" cy="1064107"/>
          </a:xfrm>
        </p:spPr>
        <p:txBody>
          <a:bodyPr spcFirstLastPara="1" wrap="square" lIns="91425" tIns="91425" rIns="91425" bIns="91425" anchor="t" anchorCtr="0">
            <a:normAutofit fontScale="90000"/>
          </a:bodyPr>
          <a:lstStyle/>
          <a:p>
            <a:r>
              <a:rPr lang="en-US" dirty="0">
                <a:ea typeface="Calibri Light"/>
                <a:cs typeface="Calibri Light"/>
              </a:rPr>
              <a:t>Results – Comparison with Desai et al.</a:t>
            </a:r>
            <a:endParaRPr lang="en-US" b="0" i="0" u="none" strike="noStrike" cap="none" dirty="0"/>
          </a:p>
        </p:txBody>
      </p:sp>
      <p:sp>
        <p:nvSpPr>
          <p:cNvPr id="4" name="Content Placeholder 2">
            <a:extLst>
              <a:ext uri="{FF2B5EF4-FFF2-40B4-BE49-F238E27FC236}">
                <a16:creationId xmlns:a16="http://schemas.microsoft.com/office/drawing/2014/main" id="{8D2986DC-F9FF-8D03-1152-09EE99A1CCA4}"/>
              </a:ext>
            </a:extLst>
          </p:cNvPr>
          <p:cNvSpPr>
            <a:spLocks noGrp="1"/>
          </p:cNvSpPr>
          <p:nvPr>
            <p:ph type="body" idx="1"/>
          </p:nvPr>
        </p:nvSpPr>
        <p:spPr>
          <a:xfrm>
            <a:off x="359549" y="1167161"/>
            <a:ext cx="8338401" cy="3218984"/>
          </a:xfrm>
        </p:spPr>
        <p:txBody>
          <a:bodyPr/>
          <a:lstStyle/>
          <a:p>
            <a:pPr>
              <a:buFont typeface="Wingdings" panose="05000000000000000000" pitchFamily="2" charset="2"/>
              <a:buChar char="q"/>
            </a:pPr>
            <a:r>
              <a:rPr lang="en-US" sz="1800" dirty="0">
                <a:ea typeface="Calibri"/>
                <a:cs typeface="Calibri"/>
              </a:rPr>
              <a:t>We used two Raspberry Pi 4's (as done in their work) to compare with Desai et al.</a:t>
            </a:r>
          </a:p>
          <a:p>
            <a:pPr>
              <a:buFont typeface="Wingdings" panose="05000000000000000000" pitchFamily="2" charset="2"/>
              <a:buChar char="q"/>
            </a:pPr>
            <a:r>
              <a:rPr lang="en-US" sz="1800" dirty="0">
                <a:ea typeface="Calibri"/>
                <a:cs typeface="Calibri"/>
              </a:rPr>
              <a:t>Speed comparisons were similar when Desai et </a:t>
            </a:r>
            <a:r>
              <a:rPr lang="en-US" sz="1800" dirty="0" err="1">
                <a:ea typeface="Calibri"/>
                <a:cs typeface="Calibri"/>
              </a:rPr>
              <a:t>al's</a:t>
            </a:r>
            <a:r>
              <a:rPr lang="en-US" sz="1800" dirty="0">
                <a:ea typeface="Calibri"/>
                <a:cs typeface="Calibri"/>
              </a:rPr>
              <a:t> algorithm was using a matrix size of 96 and a secret share size of 64 bits. </a:t>
            </a:r>
          </a:p>
          <a:p>
            <a:pPr>
              <a:buFont typeface="Wingdings" panose="05000000000000000000" pitchFamily="2" charset="2"/>
              <a:buChar char="q"/>
            </a:pPr>
            <a:r>
              <a:rPr lang="en-US" sz="1800" dirty="0">
                <a:ea typeface="Calibri"/>
                <a:cs typeface="Calibri"/>
              </a:rPr>
              <a:t>This means our approach is similar in speed but relatively unlimited in x-y plane and resolution to Desai's approach when using a matrix size of 96.</a:t>
            </a:r>
          </a:p>
          <a:p>
            <a:pPr>
              <a:buFont typeface="Wingdings" panose="05000000000000000000" pitchFamily="2" charset="2"/>
              <a:buChar char="q"/>
            </a:pPr>
            <a:r>
              <a:rPr lang="en-US" sz="1800" dirty="0">
                <a:ea typeface="Calibri"/>
                <a:cs typeface="Calibri"/>
              </a:rPr>
              <a:t>Desai's approach scales with matrix size, slowing down considerably when x-y plane or resolution grow.</a:t>
            </a:r>
          </a:p>
        </p:txBody>
      </p:sp>
    </p:spTree>
    <p:extLst>
      <p:ext uri="{BB962C8B-B14F-4D97-AF65-F5344CB8AC3E}">
        <p14:creationId xmlns:p14="http://schemas.microsoft.com/office/powerpoint/2010/main" val="4276298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0395C-1C2B-7970-1E38-76AB6A826EE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2787203-204B-6467-0990-56270724E195}"/>
              </a:ext>
            </a:extLst>
          </p:cNvPr>
          <p:cNvSpPr>
            <a:spLocks noGrp="1"/>
          </p:cNvSpPr>
          <p:nvPr>
            <p:ph type="title"/>
          </p:nvPr>
        </p:nvSpPr>
        <p:spPr>
          <a:xfrm>
            <a:off x="359550" y="103054"/>
            <a:ext cx="8424900" cy="655229"/>
          </a:xfrm>
        </p:spPr>
        <p:txBody>
          <a:bodyPr spcFirstLastPara="1" wrap="square" lIns="91425" tIns="91425" rIns="91425" bIns="91425" anchor="t" anchorCtr="0">
            <a:normAutofit fontScale="90000"/>
          </a:bodyPr>
          <a:lstStyle/>
          <a:p>
            <a:r>
              <a:rPr lang="en-US" b="0" i="0" u="none" strike="noStrike" cap="none" dirty="0"/>
              <a:t>Conclusion</a:t>
            </a:r>
          </a:p>
        </p:txBody>
      </p:sp>
      <p:sp>
        <p:nvSpPr>
          <p:cNvPr id="4" name="Content Placeholder 2">
            <a:extLst>
              <a:ext uri="{FF2B5EF4-FFF2-40B4-BE49-F238E27FC236}">
                <a16:creationId xmlns:a16="http://schemas.microsoft.com/office/drawing/2014/main" id="{E7AD93BC-3F9F-2EA5-76A4-320093C59CC5}"/>
              </a:ext>
            </a:extLst>
          </p:cNvPr>
          <p:cNvSpPr>
            <a:spLocks noGrp="1"/>
          </p:cNvSpPr>
          <p:nvPr>
            <p:ph type="body" idx="1"/>
          </p:nvPr>
        </p:nvSpPr>
        <p:spPr>
          <a:xfrm>
            <a:off x="359549" y="758282"/>
            <a:ext cx="8338401" cy="3627863"/>
          </a:xfrm>
        </p:spPr>
        <p:txBody>
          <a:bodyPr/>
          <a:lstStyle/>
          <a:p>
            <a:pPr>
              <a:buFont typeface="Wingdings" panose="05000000000000000000" pitchFamily="2" charset="2"/>
              <a:buChar char="q"/>
            </a:pPr>
            <a:r>
              <a:rPr lang="en-US" sz="2000" dirty="0">
                <a:ea typeface="ＭＳ Ｐゴシック"/>
              </a:rPr>
              <a:t>Our method demonstrates the ability to detect intersections in paths defined by line segments that are homomorphically encrypted in a secure way.</a:t>
            </a:r>
            <a:endParaRPr lang="en-US" sz="2000" dirty="0">
              <a:ea typeface="ＭＳ Ｐゴシック"/>
              <a:cs typeface="Calibri"/>
            </a:endParaRPr>
          </a:p>
          <a:p>
            <a:pPr>
              <a:buFont typeface="Wingdings" panose="05000000000000000000" pitchFamily="2" charset="2"/>
              <a:buChar char="q"/>
            </a:pPr>
            <a:r>
              <a:rPr lang="en-US" sz="2000" dirty="0">
                <a:ea typeface="Calibri"/>
                <a:cs typeface="Calibri"/>
              </a:rPr>
              <a:t>Work is as fast or faster than other totally accurate approaches, with significant advantages in scalability.</a:t>
            </a:r>
          </a:p>
          <a:p>
            <a:pPr>
              <a:buFont typeface="Wingdings" panose="05000000000000000000" pitchFamily="2" charset="2"/>
              <a:buChar char="q"/>
            </a:pPr>
            <a:r>
              <a:rPr lang="en-US" sz="2000" dirty="0">
                <a:ea typeface="Calibri"/>
                <a:cs typeface="Calibri"/>
              </a:rPr>
              <a:t>Future work on parallelizing the computations on a drone that has multiple CPU cores could cut computation time down significantly.</a:t>
            </a:r>
            <a:endParaRPr lang="en-US" sz="2000" dirty="0"/>
          </a:p>
          <a:p>
            <a:endParaRPr lang="en-US" dirty="0"/>
          </a:p>
        </p:txBody>
      </p:sp>
    </p:spTree>
    <p:extLst>
      <p:ext uri="{BB962C8B-B14F-4D97-AF65-F5344CB8AC3E}">
        <p14:creationId xmlns:p14="http://schemas.microsoft.com/office/powerpoint/2010/main" val="1718940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1101125" y="936450"/>
            <a:ext cx="6947400" cy="3006900"/>
          </a:xfrm>
          <a:prstGeom prst="rect">
            <a:avLst/>
          </a:prstGeom>
        </p:spPr>
        <p:txBody>
          <a:bodyPr spcFirstLastPara="1" wrap="square" lIns="91425" tIns="91425" rIns="91425" bIns="91425" anchor="t" anchorCtr="0">
            <a:noAutofit/>
          </a:bodyPr>
          <a:lstStyle/>
          <a:p>
            <a:pPr lvl="0"/>
            <a:r>
              <a:rPr lang="en-US" dirty="0"/>
              <a:t>Enhanced Outsourced and Secure Inference for Tall Sparse Decision Trees</a:t>
            </a:r>
            <a:r>
              <a:rPr lang="en" dirty="0"/>
              <a:t>.</a:t>
            </a:r>
            <a:endParaRPr dirty="0"/>
          </a:p>
        </p:txBody>
      </p:sp>
      <p:sp>
        <p:nvSpPr>
          <p:cNvPr id="3" name="TextBox 2">
            <a:extLst>
              <a:ext uri="{FF2B5EF4-FFF2-40B4-BE49-F238E27FC236}">
                <a16:creationId xmlns:a16="http://schemas.microsoft.com/office/drawing/2014/main" id="{05B2A313-1049-749A-A6E0-385D6CA048FD}"/>
              </a:ext>
            </a:extLst>
          </p:cNvPr>
          <p:cNvSpPr txBox="1"/>
          <p:nvPr/>
        </p:nvSpPr>
        <p:spPr>
          <a:xfrm>
            <a:off x="1814803" y="4468198"/>
            <a:ext cx="5968748" cy="523220"/>
          </a:xfrm>
          <a:prstGeom prst="rect">
            <a:avLst/>
          </a:prstGeom>
          <a:noFill/>
        </p:spPr>
        <p:txBody>
          <a:bodyPr wrap="square">
            <a:spAutoFit/>
          </a:bodyPr>
          <a:lstStyle/>
          <a:p>
            <a:r>
              <a:rPr lang="en-US" sz="2800" dirty="0">
                <a:solidFill>
                  <a:schemeClr val="bg1"/>
                </a:solidFill>
              </a:rPr>
              <a:t>Presented in IEEE IPCCC 2024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4908A-4B52-C7C0-ACD9-FB04648D325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02C3A1E-3DA2-C637-A3CE-AFF4D5AAABB4}"/>
              </a:ext>
            </a:extLst>
          </p:cNvPr>
          <p:cNvSpPr>
            <a:spLocks noGrp="1"/>
          </p:cNvSpPr>
          <p:nvPr>
            <p:ph type="title"/>
          </p:nvPr>
        </p:nvSpPr>
        <p:spPr>
          <a:xfrm>
            <a:off x="359550" y="326078"/>
            <a:ext cx="8424900" cy="655229"/>
          </a:xfrm>
        </p:spPr>
        <p:txBody>
          <a:bodyPr spcFirstLastPara="1" wrap="square" lIns="91425" tIns="91425" rIns="91425" bIns="91425" anchor="t" anchorCtr="0">
            <a:normAutofit fontScale="90000"/>
          </a:bodyPr>
          <a:lstStyle/>
          <a:p>
            <a:r>
              <a:rPr lang="en-US" b="0" i="0" u="none" strike="noStrike" cap="none" dirty="0"/>
              <a:t>Decision Trees</a:t>
            </a:r>
          </a:p>
        </p:txBody>
      </p:sp>
      <p:sp>
        <p:nvSpPr>
          <p:cNvPr id="10" name="Text Placeholder 2">
            <a:extLst>
              <a:ext uri="{FF2B5EF4-FFF2-40B4-BE49-F238E27FC236}">
                <a16:creationId xmlns:a16="http://schemas.microsoft.com/office/drawing/2014/main" id="{E831AD75-30F1-C73D-E63E-F3B99C346E6E}"/>
              </a:ext>
            </a:extLst>
          </p:cNvPr>
          <p:cNvSpPr>
            <a:spLocks noGrp="1"/>
          </p:cNvSpPr>
          <p:nvPr>
            <p:ph type="body" idx="1"/>
          </p:nvPr>
        </p:nvSpPr>
        <p:spPr>
          <a:xfrm>
            <a:off x="-297366" y="981307"/>
            <a:ext cx="9352156" cy="4208240"/>
          </a:xfrm>
        </p:spPr>
        <p:txBody>
          <a:bodyPr>
            <a:normAutofit/>
          </a:bodyPr>
          <a:lstStyle/>
          <a:p>
            <a:pPr marL="742950" indent="-285750">
              <a:lnSpc>
                <a:spcPct val="100000"/>
              </a:lnSpc>
              <a:buFont typeface="Wingdings" panose="05000000000000000000" pitchFamily="2" charset="2"/>
              <a:buChar char="q"/>
            </a:pPr>
            <a:r>
              <a:rPr lang="en-US" sz="2400" dirty="0">
                <a:latin typeface="+mj-lt"/>
                <a:ea typeface="Calibri" panose="020F0502020204030204"/>
                <a:cs typeface="Calibri"/>
              </a:rPr>
              <a:t>Decision Tree (DT) an easy-to-understand tool that has been widely used for classification tasks.</a:t>
            </a:r>
          </a:p>
          <a:p>
            <a:pPr marL="742950" indent="-285750">
              <a:lnSpc>
                <a:spcPct val="100000"/>
              </a:lnSpc>
              <a:buFont typeface="Wingdings" panose="05000000000000000000" pitchFamily="2" charset="2"/>
              <a:buChar char="q"/>
            </a:pPr>
            <a:r>
              <a:rPr lang="en-US" sz="2400" dirty="0">
                <a:latin typeface="+mj-lt"/>
                <a:ea typeface="+mn-lt"/>
                <a:cs typeface="+mn-lt"/>
              </a:rPr>
              <a:t> A DT consists of internal nodes with a threshold value that determines which node to go to next. </a:t>
            </a:r>
            <a:endParaRPr lang="en-US" sz="2400" dirty="0">
              <a:latin typeface="+mj-lt"/>
              <a:cs typeface="Calibri"/>
            </a:endParaRPr>
          </a:p>
          <a:p>
            <a:pPr marL="1200150" lvl="1" indent="-285750">
              <a:lnSpc>
                <a:spcPct val="100000"/>
              </a:lnSpc>
              <a:spcBef>
                <a:spcPts val="0"/>
              </a:spcBef>
              <a:buFont typeface="Wingdings" panose="05000000000000000000" pitchFamily="2" charset="2"/>
              <a:buChar char="Ø"/>
            </a:pPr>
            <a:r>
              <a:rPr lang="en-US" sz="2400" dirty="0">
                <a:latin typeface="+mj-lt"/>
                <a:cs typeface="Calibri"/>
              </a:rPr>
              <a:t>All classes are on the leaf nodes of the DT.</a:t>
            </a:r>
            <a:endParaRPr lang="en-US" sz="2400" dirty="0">
              <a:latin typeface="+mj-lt"/>
              <a:ea typeface="+mn-lt"/>
              <a:cs typeface="+mn-lt"/>
            </a:endParaRPr>
          </a:p>
          <a:p>
            <a:pPr marL="742950" indent="-285750">
              <a:lnSpc>
                <a:spcPct val="100000"/>
              </a:lnSpc>
              <a:buFont typeface="Wingdings" panose="05000000000000000000" pitchFamily="2" charset="2"/>
              <a:buChar char="q"/>
            </a:pPr>
            <a:r>
              <a:rPr lang="en-US" sz="2400" dirty="0">
                <a:latin typeface="+mj-lt"/>
                <a:ea typeface="+mn-lt"/>
                <a:cs typeface="+mn-lt"/>
              </a:rPr>
              <a:t>DTs are useful as you can audit why a classification was made</a:t>
            </a:r>
          </a:p>
          <a:p>
            <a:pPr marL="742950" indent="-285750">
              <a:lnSpc>
                <a:spcPct val="100000"/>
              </a:lnSpc>
              <a:buFont typeface="Wingdings" panose="05000000000000000000" pitchFamily="2" charset="2"/>
              <a:buChar char="q"/>
            </a:pPr>
            <a:r>
              <a:rPr lang="en-US" sz="2400" dirty="0">
                <a:latin typeface="+mj-lt"/>
              </a:rPr>
              <a:t>DTs are used managing student data, health data, and fraud detection</a:t>
            </a:r>
          </a:p>
        </p:txBody>
      </p:sp>
    </p:spTree>
    <p:extLst>
      <p:ext uri="{BB962C8B-B14F-4D97-AF65-F5344CB8AC3E}">
        <p14:creationId xmlns:p14="http://schemas.microsoft.com/office/powerpoint/2010/main" val="342502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316950" y="457200"/>
            <a:ext cx="8520600" cy="184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Homomorphic Encryption</a:t>
            </a:r>
            <a:endParaRPr dirty="0"/>
          </a:p>
        </p:txBody>
      </p:sp>
      <p:sp>
        <p:nvSpPr>
          <p:cNvPr id="128" name="Google Shape;128;p22"/>
          <p:cNvSpPr txBox="1">
            <a:spLocks noGrp="1"/>
          </p:cNvSpPr>
          <p:nvPr>
            <p:ph type="subTitle" idx="1"/>
          </p:nvPr>
        </p:nvSpPr>
        <p:spPr>
          <a:xfrm>
            <a:off x="316950" y="2938025"/>
            <a:ext cx="5288396" cy="87569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800" dirty="0"/>
              <a:t>Motivation &amp; Background</a:t>
            </a:r>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FFE01-E807-D848-C4CA-207A674D803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431A169-DADD-3296-743E-5AE72AC50163}"/>
              </a:ext>
            </a:extLst>
          </p:cNvPr>
          <p:cNvSpPr>
            <a:spLocks noGrp="1"/>
          </p:cNvSpPr>
          <p:nvPr>
            <p:ph type="title"/>
          </p:nvPr>
        </p:nvSpPr>
        <p:spPr>
          <a:xfrm>
            <a:off x="508233" y="200722"/>
            <a:ext cx="8424900" cy="550127"/>
          </a:xfrm>
        </p:spPr>
        <p:txBody>
          <a:bodyPr spcFirstLastPara="1" wrap="square" lIns="91425" tIns="91425" rIns="91425" bIns="91425" anchor="t" anchorCtr="0">
            <a:normAutofit fontScale="90000"/>
          </a:bodyPr>
          <a:lstStyle/>
          <a:p>
            <a:r>
              <a:rPr lang="en-US" b="0" i="0" u="none" strike="noStrike" cap="none" dirty="0"/>
              <a:t>Sparse Decision Trees</a:t>
            </a:r>
          </a:p>
        </p:txBody>
      </p:sp>
      <p:sp>
        <p:nvSpPr>
          <p:cNvPr id="10" name="Text Placeholder 2">
            <a:extLst>
              <a:ext uri="{FF2B5EF4-FFF2-40B4-BE49-F238E27FC236}">
                <a16:creationId xmlns:a16="http://schemas.microsoft.com/office/drawing/2014/main" id="{07FC66F2-DA05-545B-A48D-4FEDCC52F5F5}"/>
              </a:ext>
            </a:extLst>
          </p:cNvPr>
          <p:cNvSpPr>
            <a:spLocks noGrp="1"/>
          </p:cNvSpPr>
          <p:nvPr>
            <p:ph type="body" idx="1"/>
          </p:nvPr>
        </p:nvSpPr>
        <p:spPr>
          <a:xfrm>
            <a:off x="0" y="758283"/>
            <a:ext cx="9032488" cy="4311900"/>
          </a:xfrm>
        </p:spPr>
        <p:txBody>
          <a:bodyPr>
            <a:normAutofit/>
          </a:bodyPr>
          <a:lstStyle/>
          <a:p>
            <a:pPr marL="742950" indent="-285750">
              <a:lnSpc>
                <a:spcPct val="100000"/>
              </a:lnSpc>
              <a:buFont typeface="Wingdings" panose="05000000000000000000" pitchFamily="2" charset="2"/>
              <a:buChar char="q"/>
            </a:pPr>
            <a:r>
              <a:rPr lang="en-US" sz="2400" dirty="0">
                <a:latin typeface="+mj-lt"/>
                <a:ea typeface="Calibri" panose="020F0502020204030204"/>
                <a:cs typeface="Calibri"/>
              </a:rPr>
              <a:t>In a sparse DT, most of the leaves in it are not at the maximum depth of the tree</a:t>
            </a:r>
            <a:endParaRPr lang="en-US" sz="2400" dirty="0">
              <a:latin typeface="+mj-lt"/>
              <a:ea typeface="+mn-lt"/>
              <a:cs typeface="+mn-lt"/>
            </a:endParaRPr>
          </a:p>
          <a:p>
            <a:pPr marL="742950" indent="-285750">
              <a:lnSpc>
                <a:spcPct val="100000"/>
              </a:lnSpc>
              <a:buFont typeface="Wingdings" panose="05000000000000000000" pitchFamily="2" charset="2"/>
              <a:buChar char="q"/>
            </a:pPr>
            <a:r>
              <a:rPr lang="en-US" sz="2400" dirty="0">
                <a:latin typeface="+mj-lt"/>
                <a:ea typeface="+mn-lt"/>
                <a:cs typeface="+mn-lt"/>
              </a:rPr>
              <a:t>To analyze if a DT is sparse, we can analyze the level of the output classifications from the training dataset</a:t>
            </a:r>
          </a:p>
          <a:p>
            <a:pPr marL="742950" indent="-285750">
              <a:lnSpc>
                <a:spcPct val="100000"/>
              </a:lnSpc>
              <a:buFont typeface="Wingdings" panose="05000000000000000000" pitchFamily="2" charset="2"/>
              <a:buChar char="q"/>
            </a:pPr>
            <a:endParaRPr lang="en-US" sz="2400" dirty="0">
              <a:latin typeface="+mj-lt"/>
            </a:endParaRPr>
          </a:p>
        </p:txBody>
      </p:sp>
      <p:graphicFrame>
        <p:nvGraphicFramePr>
          <p:cNvPr id="2" name="Table 1">
            <a:extLst>
              <a:ext uri="{FF2B5EF4-FFF2-40B4-BE49-F238E27FC236}">
                <a16:creationId xmlns:a16="http://schemas.microsoft.com/office/drawing/2014/main" id="{035DEDB9-63C4-865B-AF68-86101B0169EE}"/>
              </a:ext>
            </a:extLst>
          </p:cNvPr>
          <p:cNvGraphicFramePr>
            <a:graphicFrameLocks noGrp="1"/>
          </p:cNvGraphicFramePr>
          <p:nvPr>
            <p:extLst>
              <p:ext uri="{D42A27DB-BD31-4B8C-83A1-F6EECF244321}">
                <p14:modId xmlns:p14="http://schemas.microsoft.com/office/powerpoint/2010/main" val="2642129544"/>
              </p:ext>
            </p:extLst>
          </p:nvPr>
        </p:nvGraphicFramePr>
        <p:xfrm>
          <a:off x="721113" y="2354679"/>
          <a:ext cx="7999140" cy="2239112"/>
        </p:xfrm>
        <a:graphic>
          <a:graphicData uri="http://schemas.openxmlformats.org/drawingml/2006/table">
            <a:tbl>
              <a:tblPr firstRow="1" bandRow="1">
                <a:tableStyleId>{5C22544A-7EE6-4342-B048-85BDC9FD1C3A}</a:tableStyleId>
              </a:tblPr>
              <a:tblGrid>
                <a:gridCol w="1442224">
                  <a:extLst>
                    <a:ext uri="{9D8B030D-6E8A-4147-A177-3AD203B41FA5}">
                      <a16:colId xmlns:a16="http://schemas.microsoft.com/office/drawing/2014/main" val="5546912"/>
                    </a:ext>
                  </a:extLst>
                </a:gridCol>
                <a:gridCol w="1224156">
                  <a:extLst>
                    <a:ext uri="{9D8B030D-6E8A-4147-A177-3AD203B41FA5}">
                      <a16:colId xmlns:a16="http://schemas.microsoft.com/office/drawing/2014/main" val="272257466"/>
                    </a:ext>
                  </a:extLst>
                </a:gridCol>
                <a:gridCol w="1333190">
                  <a:extLst>
                    <a:ext uri="{9D8B030D-6E8A-4147-A177-3AD203B41FA5}">
                      <a16:colId xmlns:a16="http://schemas.microsoft.com/office/drawing/2014/main" val="2380330016"/>
                    </a:ext>
                  </a:extLst>
                </a:gridCol>
                <a:gridCol w="1333190">
                  <a:extLst>
                    <a:ext uri="{9D8B030D-6E8A-4147-A177-3AD203B41FA5}">
                      <a16:colId xmlns:a16="http://schemas.microsoft.com/office/drawing/2014/main" val="855164107"/>
                    </a:ext>
                  </a:extLst>
                </a:gridCol>
                <a:gridCol w="1333190">
                  <a:extLst>
                    <a:ext uri="{9D8B030D-6E8A-4147-A177-3AD203B41FA5}">
                      <a16:colId xmlns:a16="http://schemas.microsoft.com/office/drawing/2014/main" val="4005004660"/>
                    </a:ext>
                  </a:extLst>
                </a:gridCol>
                <a:gridCol w="1333190">
                  <a:extLst>
                    <a:ext uri="{9D8B030D-6E8A-4147-A177-3AD203B41FA5}">
                      <a16:colId xmlns:a16="http://schemas.microsoft.com/office/drawing/2014/main" val="4144648953"/>
                    </a:ext>
                  </a:extLst>
                </a:gridCol>
              </a:tblGrid>
              <a:tr h="593512">
                <a:tc>
                  <a:txBody>
                    <a:bodyPr/>
                    <a:lstStyle/>
                    <a:p>
                      <a:pPr algn="ctr"/>
                      <a:r>
                        <a:rPr lang="en-US" sz="1800" dirty="0"/>
                        <a:t>Dataset</a:t>
                      </a:r>
                    </a:p>
                  </a:txBody>
                  <a:tcPr/>
                </a:tc>
                <a:tc>
                  <a:txBody>
                    <a:bodyPr/>
                    <a:lstStyle/>
                    <a:p>
                      <a:pPr algn="ctr"/>
                      <a:r>
                        <a:rPr lang="en-US" sz="1800" dirty="0"/>
                        <a:t>Average</a:t>
                      </a:r>
                    </a:p>
                  </a:txBody>
                  <a:tcPr/>
                </a:tc>
                <a:tc>
                  <a:txBody>
                    <a:bodyPr/>
                    <a:lstStyle/>
                    <a:p>
                      <a:pPr algn="ctr"/>
                      <a:r>
                        <a:rPr lang="en-US" sz="1800" dirty="0"/>
                        <a:t>Median</a:t>
                      </a:r>
                    </a:p>
                  </a:txBody>
                  <a:tcPr/>
                </a:tc>
                <a:tc>
                  <a:txBody>
                    <a:bodyPr/>
                    <a:lstStyle/>
                    <a:p>
                      <a:pPr algn="ctr"/>
                      <a:r>
                        <a:rPr lang="en-US" sz="1800" dirty="0"/>
                        <a:t>3rd Quartile </a:t>
                      </a:r>
                    </a:p>
                  </a:txBody>
                  <a:tcPr/>
                </a:tc>
                <a:tc>
                  <a:txBody>
                    <a:bodyPr/>
                    <a:lstStyle/>
                    <a:p>
                      <a:pPr algn="ctr"/>
                      <a:r>
                        <a:rPr lang="en-US" sz="1800" dirty="0"/>
                        <a:t>Max</a:t>
                      </a:r>
                    </a:p>
                  </a:txBody>
                  <a:tcPr/>
                </a:tc>
                <a:tc>
                  <a:txBody>
                    <a:bodyPr/>
                    <a:lstStyle/>
                    <a:p>
                      <a:pPr algn="ctr"/>
                      <a:r>
                        <a:rPr lang="en-US" sz="1800" dirty="0"/>
                        <a:t>Size</a:t>
                      </a:r>
                    </a:p>
                  </a:txBody>
                  <a:tcPr/>
                </a:tc>
                <a:extLst>
                  <a:ext uri="{0D108BD9-81ED-4DB2-BD59-A6C34878D82A}">
                    <a16:rowId xmlns:a16="http://schemas.microsoft.com/office/drawing/2014/main" val="1156949666"/>
                  </a:ext>
                </a:extLst>
              </a:tr>
              <a:tr h="593512">
                <a:tc>
                  <a:txBody>
                    <a:bodyPr/>
                    <a:lstStyle/>
                    <a:p>
                      <a:pPr algn="ctr"/>
                      <a:r>
                        <a:rPr lang="en-US" sz="1800" dirty="0"/>
                        <a:t>Hypothyroid</a:t>
                      </a:r>
                    </a:p>
                  </a:txBody>
                  <a:tcPr/>
                </a:tc>
                <a:tc>
                  <a:txBody>
                    <a:bodyPr/>
                    <a:lstStyle/>
                    <a:p>
                      <a:pPr algn="ctr"/>
                      <a:r>
                        <a:rPr lang="en-US" sz="1800" dirty="0"/>
                        <a:t>2.78</a:t>
                      </a:r>
                    </a:p>
                  </a:txBody>
                  <a:tcPr/>
                </a:tc>
                <a:tc>
                  <a:txBody>
                    <a:bodyPr/>
                    <a:lstStyle/>
                    <a:p>
                      <a:pPr algn="ctr"/>
                      <a:r>
                        <a:rPr lang="en-US" sz="1800" dirty="0"/>
                        <a:t>2</a:t>
                      </a:r>
                    </a:p>
                  </a:txBody>
                  <a:tcPr/>
                </a:tc>
                <a:tc>
                  <a:txBody>
                    <a:bodyPr/>
                    <a:lstStyle/>
                    <a:p>
                      <a:pPr algn="ctr"/>
                      <a:r>
                        <a:rPr lang="en-US" sz="1800" dirty="0"/>
                        <a:t>2</a:t>
                      </a:r>
                    </a:p>
                  </a:txBody>
                  <a:tcPr/>
                </a:tc>
                <a:tc>
                  <a:txBody>
                    <a:bodyPr/>
                    <a:lstStyle/>
                    <a:p>
                      <a:pPr algn="ctr"/>
                      <a:r>
                        <a:rPr lang="en-US" sz="1800" dirty="0"/>
                        <a:t>9</a:t>
                      </a:r>
                    </a:p>
                  </a:txBody>
                  <a:tcPr/>
                </a:tc>
                <a:tc>
                  <a:txBody>
                    <a:bodyPr/>
                    <a:lstStyle/>
                    <a:p>
                      <a:pPr algn="ctr"/>
                      <a:r>
                        <a:rPr lang="en-US" sz="1800" dirty="0"/>
                        <a:t>3372</a:t>
                      </a:r>
                    </a:p>
                    <a:p>
                      <a:pPr algn="ctr"/>
                      <a:endParaRPr lang="en-US" sz="1800" dirty="0"/>
                    </a:p>
                  </a:txBody>
                  <a:tcPr/>
                </a:tc>
                <a:extLst>
                  <a:ext uri="{0D108BD9-81ED-4DB2-BD59-A6C34878D82A}">
                    <a16:rowId xmlns:a16="http://schemas.microsoft.com/office/drawing/2014/main" val="2371244743"/>
                  </a:ext>
                </a:extLst>
              </a:tr>
              <a:tr h="558932">
                <a:tc>
                  <a:txBody>
                    <a:bodyPr/>
                    <a:lstStyle/>
                    <a:p>
                      <a:pPr algn="ctr"/>
                      <a:r>
                        <a:rPr lang="en-US" sz="1800" dirty="0" err="1"/>
                        <a:t>Spambase</a:t>
                      </a:r>
                      <a:endParaRPr lang="en-US" sz="1800" dirty="0"/>
                    </a:p>
                  </a:txBody>
                  <a:tcPr/>
                </a:tc>
                <a:tc>
                  <a:txBody>
                    <a:bodyPr/>
                    <a:lstStyle/>
                    <a:p>
                      <a:pPr algn="ctr"/>
                      <a:r>
                        <a:rPr lang="en-US" sz="1800" dirty="0"/>
                        <a:t>9.60</a:t>
                      </a:r>
                    </a:p>
                  </a:txBody>
                  <a:tcPr/>
                </a:tc>
                <a:tc>
                  <a:txBody>
                    <a:bodyPr/>
                    <a:lstStyle/>
                    <a:p>
                      <a:pPr algn="ctr"/>
                      <a:r>
                        <a:rPr lang="en-US" sz="1800" dirty="0"/>
                        <a:t>9</a:t>
                      </a:r>
                    </a:p>
                  </a:txBody>
                  <a:tcPr/>
                </a:tc>
                <a:tc>
                  <a:txBody>
                    <a:bodyPr/>
                    <a:lstStyle/>
                    <a:p>
                      <a:pPr algn="ctr"/>
                      <a:r>
                        <a:rPr lang="en-US" sz="1800" dirty="0"/>
                        <a:t>11</a:t>
                      </a:r>
                    </a:p>
                  </a:txBody>
                  <a:tcPr/>
                </a:tc>
                <a:tc>
                  <a:txBody>
                    <a:bodyPr/>
                    <a:lstStyle/>
                    <a:p>
                      <a:pPr algn="ctr"/>
                      <a:r>
                        <a:rPr lang="en-US" sz="1800" dirty="0"/>
                        <a:t>22</a:t>
                      </a:r>
                    </a:p>
                  </a:txBody>
                  <a:tcPr/>
                </a:tc>
                <a:tc>
                  <a:txBody>
                    <a:bodyPr/>
                    <a:lstStyle/>
                    <a:p>
                      <a:pPr algn="ctr"/>
                      <a:r>
                        <a:rPr lang="en-US" sz="1800" dirty="0"/>
                        <a:t>4601</a:t>
                      </a:r>
                    </a:p>
                  </a:txBody>
                  <a:tcPr/>
                </a:tc>
                <a:extLst>
                  <a:ext uri="{0D108BD9-81ED-4DB2-BD59-A6C34878D82A}">
                    <a16:rowId xmlns:a16="http://schemas.microsoft.com/office/drawing/2014/main" val="331958817"/>
                  </a:ext>
                </a:extLst>
              </a:tr>
              <a:tr h="400020">
                <a:tc>
                  <a:txBody>
                    <a:bodyPr/>
                    <a:lstStyle/>
                    <a:p>
                      <a:pPr algn="ctr"/>
                      <a:r>
                        <a:rPr lang="en-US" sz="1800" dirty="0"/>
                        <a:t>Nursery</a:t>
                      </a:r>
                    </a:p>
                  </a:txBody>
                  <a:tcPr/>
                </a:tc>
                <a:tc>
                  <a:txBody>
                    <a:bodyPr/>
                    <a:lstStyle/>
                    <a:p>
                      <a:pPr algn="ctr"/>
                      <a:r>
                        <a:rPr lang="en-US" sz="1800" dirty="0"/>
                        <a:t>5.99</a:t>
                      </a:r>
                    </a:p>
                  </a:txBody>
                  <a:tcPr/>
                </a:tc>
                <a:tc>
                  <a:txBody>
                    <a:bodyPr/>
                    <a:lstStyle/>
                    <a:p>
                      <a:pPr algn="ctr"/>
                      <a:r>
                        <a:rPr lang="en-US" sz="1800" dirty="0"/>
                        <a:t>7</a:t>
                      </a:r>
                    </a:p>
                  </a:txBody>
                  <a:tcPr/>
                </a:tc>
                <a:tc>
                  <a:txBody>
                    <a:bodyPr/>
                    <a:lstStyle/>
                    <a:p>
                      <a:pPr algn="ctr"/>
                      <a:r>
                        <a:rPr lang="en-US" sz="1800" dirty="0"/>
                        <a:t>8</a:t>
                      </a:r>
                    </a:p>
                  </a:txBody>
                  <a:tcPr/>
                </a:tc>
                <a:tc>
                  <a:txBody>
                    <a:bodyPr/>
                    <a:lstStyle/>
                    <a:p>
                      <a:pPr algn="ctr"/>
                      <a:r>
                        <a:rPr lang="en-US" sz="1800" dirty="0"/>
                        <a:t>14</a:t>
                      </a:r>
                    </a:p>
                  </a:txBody>
                  <a:tcPr/>
                </a:tc>
                <a:tc>
                  <a:txBody>
                    <a:bodyPr/>
                    <a:lstStyle/>
                    <a:p>
                      <a:pPr algn="ctr"/>
                      <a:r>
                        <a:rPr lang="en-US" sz="1800" dirty="0"/>
                        <a:t>12960</a:t>
                      </a:r>
                    </a:p>
                  </a:txBody>
                  <a:tcPr/>
                </a:tc>
                <a:extLst>
                  <a:ext uri="{0D108BD9-81ED-4DB2-BD59-A6C34878D82A}">
                    <a16:rowId xmlns:a16="http://schemas.microsoft.com/office/drawing/2014/main" val="1344782455"/>
                  </a:ext>
                </a:extLst>
              </a:tr>
            </a:tbl>
          </a:graphicData>
        </a:graphic>
      </p:graphicFrame>
    </p:spTree>
    <p:extLst>
      <p:ext uri="{BB962C8B-B14F-4D97-AF65-F5344CB8AC3E}">
        <p14:creationId xmlns:p14="http://schemas.microsoft.com/office/powerpoint/2010/main" val="567365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7B220B-532C-4908-0466-633260C633FD}"/>
              </a:ext>
            </a:extLst>
          </p:cNvPr>
          <p:cNvSpPr>
            <a:spLocks noGrp="1"/>
          </p:cNvSpPr>
          <p:nvPr>
            <p:ph type="title"/>
          </p:nvPr>
        </p:nvSpPr>
        <p:spPr>
          <a:xfrm>
            <a:off x="359550" y="319398"/>
            <a:ext cx="8424900" cy="572700"/>
          </a:xfrm>
        </p:spPr>
        <p:txBody>
          <a:bodyPr/>
          <a:lstStyle/>
          <a:p>
            <a:r>
              <a:rPr lang="en-US" sz="3200" dirty="0"/>
              <a:t>Spare Decision Tree Example - Iris</a:t>
            </a:r>
          </a:p>
        </p:txBody>
      </p:sp>
      <p:pic>
        <p:nvPicPr>
          <p:cNvPr id="10" name="Picture 9" descr="A diagram of a number of objects&#10;&#10;AI-generated content may be incorrect.">
            <a:extLst>
              <a:ext uri="{FF2B5EF4-FFF2-40B4-BE49-F238E27FC236}">
                <a16:creationId xmlns:a16="http://schemas.microsoft.com/office/drawing/2014/main" id="{BECF0CF7-16AE-12B8-7188-BAE8D2F4BC31}"/>
              </a:ext>
            </a:extLst>
          </p:cNvPr>
          <p:cNvPicPr>
            <a:picLocks noChangeAspect="1"/>
          </p:cNvPicPr>
          <p:nvPr/>
        </p:nvPicPr>
        <p:blipFill>
          <a:blip r:embed="rId2"/>
          <a:stretch>
            <a:fillRect/>
          </a:stretch>
        </p:blipFill>
        <p:spPr>
          <a:xfrm>
            <a:off x="1543107" y="892098"/>
            <a:ext cx="6753400" cy="4111620"/>
          </a:xfrm>
          <a:prstGeom prst="rect">
            <a:avLst/>
          </a:prstGeom>
        </p:spPr>
      </p:pic>
    </p:spTree>
    <p:extLst>
      <p:ext uri="{BB962C8B-B14F-4D97-AF65-F5344CB8AC3E}">
        <p14:creationId xmlns:p14="http://schemas.microsoft.com/office/powerpoint/2010/main" val="2057724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B515C-63D8-B256-A33A-12037596008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1F8B879-7AC4-2128-0780-E2A134539520}"/>
              </a:ext>
            </a:extLst>
          </p:cNvPr>
          <p:cNvSpPr>
            <a:spLocks noGrp="1"/>
          </p:cNvSpPr>
          <p:nvPr>
            <p:ph type="title"/>
          </p:nvPr>
        </p:nvSpPr>
        <p:spPr>
          <a:xfrm>
            <a:off x="359550" y="266605"/>
            <a:ext cx="8424900" cy="655229"/>
          </a:xfrm>
        </p:spPr>
        <p:txBody>
          <a:bodyPr spcFirstLastPara="1" wrap="square" lIns="91425" tIns="91425" rIns="91425" bIns="91425" anchor="t" anchorCtr="0">
            <a:normAutofit fontScale="90000"/>
          </a:bodyPr>
          <a:lstStyle/>
          <a:p>
            <a:r>
              <a:rPr lang="en-US" dirty="0"/>
              <a:t>Secure Inference</a:t>
            </a:r>
            <a:endParaRPr lang="en-US" b="0" i="0" u="none" strike="noStrike" cap="none" dirty="0"/>
          </a:p>
        </p:txBody>
      </p:sp>
      <p:sp>
        <p:nvSpPr>
          <p:cNvPr id="10" name="Text Placeholder 2">
            <a:extLst>
              <a:ext uri="{FF2B5EF4-FFF2-40B4-BE49-F238E27FC236}">
                <a16:creationId xmlns:a16="http://schemas.microsoft.com/office/drawing/2014/main" id="{26774491-B63D-6E8F-FF9D-5EB9D9BE7F7F}"/>
              </a:ext>
            </a:extLst>
          </p:cNvPr>
          <p:cNvSpPr>
            <a:spLocks noGrp="1"/>
          </p:cNvSpPr>
          <p:nvPr>
            <p:ph type="body" idx="1"/>
          </p:nvPr>
        </p:nvSpPr>
        <p:spPr>
          <a:xfrm>
            <a:off x="-108801" y="921834"/>
            <a:ext cx="8424900" cy="3560956"/>
          </a:xfrm>
        </p:spPr>
        <p:txBody>
          <a:bodyPr>
            <a:normAutofit/>
          </a:bodyPr>
          <a:lstStyle/>
          <a:p>
            <a:pPr marL="742950" indent="-285750">
              <a:lnSpc>
                <a:spcPct val="100000"/>
              </a:lnSpc>
              <a:buFont typeface="Wingdings" panose="05000000000000000000" pitchFamily="2" charset="2"/>
              <a:buChar char="q"/>
            </a:pPr>
            <a:r>
              <a:rPr lang="en-US" sz="2000" dirty="0">
                <a:latin typeface="+mj-lt"/>
                <a:ea typeface="Calibri" panose="020F0502020204030204"/>
                <a:cs typeface="Calibri"/>
              </a:rPr>
              <a:t>A Privacy-Preserving Decision (PPDT) should satisfy the following:</a:t>
            </a:r>
          </a:p>
          <a:p>
            <a:pPr marL="1200150" lvl="1" indent="-285750">
              <a:lnSpc>
                <a:spcPct val="100000"/>
              </a:lnSpc>
              <a:spcBef>
                <a:spcPts val="0"/>
              </a:spcBef>
              <a:buFont typeface="Wingdings" panose="05000000000000000000" pitchFamily="2" charset="2"/>
              <a:buChar char="Ø"/>
            </a:pPr>
            <a:r>
              <a:rPr lang="en-US" sz="2000" dirty="0">
                <a:latin typeface="+mj-lt"/>
                <a:cs typeface="Calibri"/>
              </a:rPr>
              <a:t>We want to be able to have a client provide an input to evaluate the DT without revealing the input.</a:t>
            </a:r>
          </a:p>
          <a:p>
            <a:pPr marL="1200150" lvl="1" indent="-285750">
              <a:lnSpc>
                <a:spcPct val="100000"/>
              </a:lnSpc>
              <a:spcBef>
                <a:spcPts val="0"/>
              </a:spcBef>
              <a:buFont typeface="Wingdings" panose="05000000000000000000" pitchFamily="2" charset="2"/>
              <a:buChar char="Ø"/>
            </a:pPr>
            <a:r>
              <a:rPr lang="en-US" sz="2000" dirty="0">
                <a:latin typeface="+mj-lt"/>
                <a:ea typeface="+mn-lt"/>
                <a:cs typeface="+mn-lt"/>
              </a:rPr>
              <a:t>The DT owner would want to have clients evaluate it but not have their model reverse engineered by the client</a:t>
            </a:r>
          </a:p>
          <a:p>
            <a:pPr marL="742950" indent="-285750">
              <a:lnSpc>
                <a:spcPct val="100000"/>
              </a:lnSpc>
              <a:buFont typeface="Wingdings" panose="05000000000000000000" pitchFamily="2" charset="2"/>
              <a:buChar char="q"/>
            </a:pPr>
            <a:r>
              <a:rPr lang="en-US" sz="2000" dirty="0">
                <a:latin typeface="+mj-lt"/>
                <a:ea typeface="+mn-lt"/>
                <a:cs typeface="+mn-lt"/>
              </a:rPr>
              <a:t>PPDTs also enables compliance with privacy regulations such as</a:t>
            </a:r>
          </a:p>
          <a:p>
            <a:pPr marL="1257300" lvl="3" indent="-342900">
              <a:lnSpc>
                <a:spcPct val="100000"/>
              </a:lnSpc>
              <a:spcBef>
                <a:spcPts val="0"/>
              </a:spcBef>
              <a:buFont typeface="Wingdings" panose="05000000000000000000" pitchFamily="2" charset="2"/>
              <a:buChar char="Ø"/>
            </a:pPr>
            <a:r>
              <a:rPr lang="en-US" sz="2000" dirty="0">
                <a:latin typeface="+mj-lt"/>
                <a:ea typeface="+mn-lt"/>
                <a:cs typeface="+mn-lt"/>
              </a:rPr>
              <a:t>Health Insurance Portability and Accountability Act (HIPAA) in the U.S.</a:t>
            </a:r>
          </a:p>
          <a:p>
            <a:pPr marL="1257300" lvl="3" indent="-342900">
              <a:lnSpc>
                <a:spcPct val="100000"/>
              </a:lnSpc>
              <a:spcBef>
                <a:spcPts val="0"/>
              </a:spcBef>
              <a:buFont typeface="Wingdings" panose="05000000000000000000" pitchFamily="2" charset="2"/>
              <a:buChar char="Ø"/>
            </a:pPr>
            <a:r>
              <a:rPr lang="en-US" sz="2000" dirty="0">
                <a:latin typeface="+mj-lt"/>
                <a:ea typeface="+mn-lt"/>
                <a:cs typeface="+mn-lt"/>
              </a:rPr>
              <a:t>General Data Protection Regulation (GDPR) in the E.U. </a:t>
            </a:r>
          </a:p>
          <a:p>
            <a:pPr marL="1200150" lvl="1" indent="-285750">
              <a:lnSpc>
                <a:spcPct val="100000"/>
              </a:lnSpc>
              <a:buFont typeface="Wingdings" panose="05000000000000000000" pitchFamily="2" charset="2"/>
              <a:buChar char="q"/>
            </a:pPr>
            <a:endParaRPr lang="en-US" sz="2000" dirty="0">
              <a:latin typeface="+mj-lt"/>
              <a:ea typeface="+mn-lt"/>
              <a:cs typeface="+mn-lt"/>
            </a:endParaRPr>
          </a:p>
        </p:txBody>
      </p:sp>
    </p:spTree>
    <p:extLst>
      <p:ext uri="{BB962C8B-B14F-4D97-AF65-F5344CB8AC3E}">
        <p14:creationId xmlns:p14="http://schemas.microsoft.com/office/powerpoint/2010/main" val="895873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0EDB7-8BA8-A2AE-7995-F4DD6402B07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12B228D-1D79-C895-29F9-21C00C685A2F}"/>
              </a:ext>
            </a:extLst>
          </p:cNvPr>
          <p:cNvSpPr>
            <a:spLocks noGrp="1"/>
          </p:cNvSpPr>
          <p:nvPr>
            <p:ph type="title"/>
          </p:nvPr>
        </p:nvSpPr>
        <p:spPr>
          <a:xfrm>
            <a:off x="359550" y="274040"/>
            <a:ext cx="8424900" cy="655229"/>
          </a:xfrm>
        </p:spPr>
        <p:txBody>
          <a:bodyPr spcFirstLastPara="1" wrap="square" lIns="91425" tIns="91425" rIns="91425" bIns="91425" anchor="t" anchorCtr="0">
            <a:normAutofit fontScale="90000"/>
          </a:bodyPr>
          <a:lstStyle/>
          <a:p>
            <a:r>
              <a:rPr lang="en-US" dirty="0"/>
              <a:t>Problem Motivation</a:t>
            </a:r>
            <a:endParaRPr lang="en-US" b="0" i="0" u="none" strike="noStrike" cap="none" dirty="0"/>
          </a:p>
        </p:txBody>
      </p:sp>
      <p:sp>
        <p:nvSpPr>
          <p:cNvPr id="10" name="Text Placeholder 2">
            <a:extLst>
              <a:ext uri="{FF2B5EF4-FFF2-40B4-BE49-F238E27FC236}">
                <a16:creationId xmlns:a16="http://schemas.microsoft.com/office/drawing/2014/main" id="{77E60AD1-5535-5B19-FC35-59BBA848010B}"/>
              </a:ext>
            </a:extLst>
          </p:cNvPr>
          <p:cNvSpPr>
            <a:spLocks noGrp="1"/>
          </p:cNvSpPr>
          <p:nvPr>
            <p:ph type="body" idx="1"/>
          </p:nvPr>
        </p:nvSpPr>
        <p:spPr>
          <a:xfrm>
            <a:off x="59473" y="877229"/>
            <a:ext cx="8264060" cy="3308195"/>
          </a:xfrm>
        </p:spPr>
        <p:txBody>
          <a:bodyPr>
            <a:normAutofit/>
          </a:bodyPr>
          <a:lstStyle/>
          <a:p>
            <a:pPr marL="742950" indent="-285750">
              <a:lnSpc>
                <a:spcPct val="100000"/>
              </a:lnSpc>
              <a:buFont typeface="Wingdings" panose="05000000000000000000" pitchFamily="2" charset="2"/>
              <a:buChar char="q"/>
            </a:pPr>
            <a:r>
              <a:rPr lang="en-US" sz="2000" dirty="0">
                <a:latin typeface="+mj-lt"/>
                <a:ea typeface="Calibri" panose="020F0502020204030204"/>
                <a:cs typeface="Calibri"/>
              </a:rPr>
              <a:t>Prior research used techniques such as homomorphic encryption to create PPDTs</a:t>
            </a:r>
          </a:p>
          <a:p>
            <a:pPr marL="742950" indent="-285750">
              <a:lnSpc>
                <a:spcPct val="100000"/>
              </a:lnSpc>
              <a:buFont typeface="Wingdings" panose="05000000000000000000" pitchFamily="2" charset="2"/>
              <a:buChar char="q"/>
            </a:pPr>
            <a:r>
              <a:rPr lang="en-US" sz="2000" dirty="0">
                <a:latin typeface="+mj-lt"/>
                <a:cs typeface="Calibri"/>
              </a:rPr>
              <a:t>One approach is by Joye and Salehi, in which they implement a new timing attack resistant encrypted integer comparison protocol, and they convert the DT to a </a:t>
            </a:r>
            <a:r>
              <a:rPr lang="en-US" sz="2000" b="1" dirty="0">
                <a:latin typeface="+mj-lt"/>
                <a:cs typeface="Calibri"/>
              </a:rPr>
              <a:t>complete</a:t>
            </a:r>
            <a:r>
              <a:rPr lang="en-US" sz="2000" dirty="0">
                <a:latin typeface="+mj-lt"/>
                <a:cs typeface="Calibri"/>
              </a:rPr>
              <a:t> binary tree so the PPDT has strong timing attack resistance since there will always be the same number of encrypted comparisons.</a:t>
            </a:r>
            <a:endParaRPr lang="en-US" sz="2000" dirty="0">
              <a:latin typeface="+mj-lt"/>
              <a:ea typeface="+mn-lt"/>
              <a:cs typeface="+mn-lt"/>
            </a:endParaRPr>
          </a:p>
          <a:p>
            <a:pPr marL="742950" indent="-285750">
              <a:lnSpc>
                <a:spcPct val="100000"/>
              </a:lnSpc>
              <a:buFont typeface="Wingdings" panose="05000000000000000000" pitchFamily="2" charset="2"/>
              <a:buChar char="q"/>
            </a:pPr>
            <a:r>
              <a:rPr lang="en-US" sz="2000" b="1" dirty="0">
                <a:latin typeface="+mj-lt"/>
                <a:ea typeface="+mn-lt"/>
                <a:cs typeface="+mn-lt"/>
              </a:rPr>
              <a:t>Issues:</a:t>
            </a:r>
            <a:r>
              <a:rPr lang="en-US" sz="2000" dirty="0">
                <a:latin typeface="+mj-lt"/>
                <a:ea typeface="+mn-lt"/>
                <a:cs typeface="+mn-lt"/>
              </a:rPr>
              <a:t> Joye and Salehi's approach performs poorly in classification time for sparse DTs. Also, it has no good redundancy as the model is stored on one server.</a:t>
            </a:r>
            <a:endParaRPr lang="en-US" sz="2000" dirty="0">
              <a:latin typeface="+mj-lt"/>
              <a:cs typeface="Calibri"/>
            </a:endParaRPr>
          </a:p>
        </p:txBody>
      </p:sp>
    </p:spTree>
    <p:extLst>
      <p:ext uri="{BB962C8B-B14F-4D97-AF65-F5344CB8AC3E}">
        <p14:creationId xmlns:p14="http://schemas.microsoft.com/office/powerpoint/2010/main" val="3674258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EC5B1-1D12-047E-61F4-D1F6672E00B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9567CC-01BD-2F36-63C8-1A91765ABDD7}"/>
              </a:ext>
            </a:extLst>
          </p:cNvPr>
          <p:cNvSpPr>
            <a:spLocks noGrp="1"/>
          </p:cNvSpPr>
          <p:nvPr>
            <p:ph type="title"/>
          </p:nvPr>
        </p:nvSpPr>
        <p:spPr>
          <a:xfrm>
            <a:off x="359550" y="311210"/>
            <a:ext cx="8424900" cy="655229"/>
          </a:xfrm>
        </p:spPr>
        <p:txBody>
          <a:bodyPr spcFirstLastPara="1" wrap="square" lIns="91425" tIns="91425" rIns="91425" bIns="91425" anchor="t" anchorCtr="0">
            <a:normAutofit fontScale="90000"/>
          </a:bodyPr>
          <a:lstStyle/>
          <a:p>
            <a:r>
              <a:rPr lang="en-US" dirty="0"/>
              <a:t>Related Work - Liu et al.</a:t>
            </a:r>
            <a:endParaRPr lang="en-US" b="0" i="0" u="none" strike="noStrike" cap="none" dirty="0"/>
          </a:p>
        </p:txBody>
      </p:sp>
      <p:sp>
        <p:nvSpPr>
          <p:cNvPr id="10" name="Text Placeholder 2">
            <a:extLst>
              <a:ext uri="{FF2B5EF4-FFF2-40B4-BE49-F238E27FC236}">
                <a16:creationId xmlns:a16="http://schemas.microsoft.com/office/drawing/2014/main" id="{47454E55-2486-5424-2F28-C6D07DDA0E5E}"/>
              </a:ext>
            </a:extLst>
          </p:cNvPr>
          <p:cNvSpPr>
            <a:spLocks noGrp="1"/>
          </p:cNvSpPr>
          <p:nvPr>
            <p:ph type="body" idx="1"/>
          </p:nvPr>
        </p:nvSpPr>
        <p:spPr>
          <a:xfrm>
            <a:off x="-56762" y="966439"/>
            <a:ext cx="8424900" cy="3724507"/>
          </a:xfrm>
        </p:spPr>
        <p:txBody>
          <a:bodyPr>
            <a:normAutofit/>
          </a:bodyPr>
          <a:lstStyle/>
          <a:p>
            <a:pPr marL="742950" indent="-285750">
              <a:lnSpc>
                <a:spcPct val="100000"/>
              </a:lnSpc>
              <a:buFont typeface="Wingdings" panose="05000000000000000000" pitchFamily="2" charset="2"/>
              <a:buChar char="q"/>
            </a:pPr>
            <a:r>
              <a:rPr lang="en-US" sz="2000" dirty="0">
                <a:latin typeface="+mj-lt"/>
                <a:ea typeface="Calibri" panose="020F0502020204030204"/>
                <a:cs typeface="Calibri"/>
              </a:rPr>
              <a:t>Utilize the Distributed Two Trapdoors Public Key Cryptosystem (DT-PKC), allowing comparisons between ciphertexts encrypted using different public key pairs.</a:t>
            </a:r>
          </a:p>
          <a:p>
            <a:pPr marL="742950" indent="-285750">
              <a:lnSpc>
                <a:spcPct val="100000"/>
              </a:lnSpc>
              <a:buFont typeface="Wingdings" panose="05000000000000000000" pitchFamily="2" charset="2"/>
              <a:buChar char="q"/>
            </a:pPr>
            <a:r>
              <a:rPr lang="en-US" sz="2000" dirty="0">
                <a:latin typeface="+mj-lt"/>
                <a:cs typeface="Calibri"/>
              </a:rPr>
              <a:t>Liu et al. created new protocols, such as the ability to securely count the frequency of attributes in the data set, used to train the DT on encrypted data.</a:t>
            </a:r>
          </a:p>
          <a:p>
            <a:pPr marL="742950" indent="-285750">
              <a:lnSpc>
                <a:spcPct val="100000"/>
              </a:lnSpc>
              <a:buFont typeface="Wingdings" panose="05000000000000000000" pitchFamily="2" charset="2"/>
              <a:buChar char="q"/>
            </a:pPr>
            <a:r>
              <a:rPr lang="en-US" sz="2000" dirty="0">
                <a:latin typeface="+mj-lt"/>
                <a:cs typeface="Calibri"/>
              </a:rPr>
              <a:t>Our PPDT uses Joye and Salehi's timing attack resistant comparison protocol and has faster evaluations than Liu et al. despite using a larger key size.</a:t>
            </a:r>
          </a:p>
        </p:txBody>
      </p:sp>
    </p:spTree>
    <p:extLst>
      <p:ext uri="{BB962C8B-B14F-4D97-AF65-F5344CB8AC3E}">
        <p14:creationId xmlns:p14="http://schemas.microsoft.com/office/powerpoint/2010/main" val="3656031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9E7DE-582C-28F6-4C01-BC7236B3AF0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C3AD711-E777-DE22-2D21-2C45493C52CA}"/>
              </a:ext>
            </a:extLst>
          </p:cNvPr>
          <p:cNvSpPr>
            <a:spLocks noGrp="1"/>
          </p:cNvSpPr>
          <p:nvPr>
            <p:ph type="title"/>
          </p:nvPr>
        </p:nvSpPr>
        <p:spPr>
          <a:xfrm>
            <a:off x="359550" y="318645"/>
            <a:ext cx="8424900" cy="655229"/>
          </a:xfrm>
        </p:spPr>
        <p:txBody>
          <a:bodyPr spcFirstLastPara="1" wrap="square" lIns="91425" tIns="91425" rIns="91425" bIns="91425" anchor="t" anchorCtr="0">
            <a:normAutofit fontScale="90000"/>
          </a:bodyPr>
          <a:lstStyle/>
          <a:p>
            <a:r>
              <a:rPr lang="en-US" dirty="0"/>
              <a:t>Related Work - Yuan et al.</a:t>
            </a:r>
            <a:endParaRPr lang="en-US" b="0" i="0" u="none" strike="noStrike" cap="none" dirty="0"/>
          </a:p>
        </p:txBody>
      </p:sp>
      <p:sp>
        <p:nvSpPr>
          <p:cNvPr id="10" name="Text Placeholder 2">
            <a:extLst>
              <a:ext uri="{FF2B5EF4-FFF2-40B4-BE49-F238E27FC236}">
                <a16:creationId xmlns:a16="http://schemas.microsoft.com/office/drawing/2014/main" id="{26D9B335-6D13-579B-C605-5425B49B2C24}"/>
              </a:ext>
            </a:extLst>
          </p:cNvPr>
          <p:cNvSpPr>
            <a:spLocks noGrp="1"/>
          </p:cNvSpPr>
          <p:nvPr>
            <p:ph type="body" idx="1"/>
          </p:nvPr>
        </p:nvSpPr>
        <p:spPr>
          <a:xfrm>
            <a:off x="-108801" y="996176"/>
            <a:ext cx="8424900" cy="3486614"/>
          </a:xfrm>
        </p:spPr>
        <p:txBody>
          <a:bodyPr>
            <a:normAutofit lnSpcReduction="10000"/>
          </a:bodyPr>
          <a:lstStyle/>
          <a:p>
            <a:pPr marL="742950" indent="-285750">
              <a:lnSpc>
                <a:spcPct val="100000"/>
              </a:lnSpc>
              <a:buFont typeface="Wingdings" panose="05000000000000000000" pitchFamily="2" charset="2"/>
              <a:buChar char="q"/>
            </a:pPr>
            <a:r>
              <a:rPr lang="en-US" sz="2000" dirty="0">
                <a:latin typeface="+mj-lt"/>
                <a:ea typeface="Calibri" panose="020F0502020204030204"/>
                <a:cs typeface="Calibri"/>
              </a:rPr>
              <a:t>Yuan et al. utilize gradient-boosting decision trees (GBDT) to train DTs</a:t>
            </a:r>
          </a:p>
          <a:p>
            <a:pPr marL="742950" indent="-285750">
              <a:lnSpc>
                <a:spcPct val="100000"/>
              </a:lnSpc>
              <a:buFont typeface="Wingdings" panose="05000000000000000000" pitchFamily="2" charset="2"/>
              <a:buChar char="q"/>
            </a:pPr>
            <a:r>
              <a:rPr lang="en-US" sz="2000" dirty="0">
                <a:latin typeface="+mj-lt"/>
                <a:ea typeface="Calibri" panose="020F0502020204030204"/>
                <a:cs typeface="Calibri"/>
              </a:rPr>
              <a:t>They introduce the privacy preserving distributed GBDT (PPD-GBDT), which uses differential privacy, polynomial approximation and fully homomorphic encryption.</a:t>
            </a:r>
          </a:p>
          <a:p>
            <a:pPr marL="742950" indent="-285750">
              <a:lnSpc>
                <a:spcPct val="100000"/>
              </a:lnSpc>
              <a:buFont typeface="Wingdings" panose="05000000000000000000" pitchFamily="2" charset="2"/>
              <a:buChar char="q"/>
            </a:pPr>
            <a:r>
              <a:rPr lang="en-US" sz="2000" dirty="0">
                <a:latin typeface="+mj-lt"/>
                <a:ea typeface="Calibri" panose="020F0502020204030204"/>
                <a:cs typeface="Calibri"/>
              </a:rPr>
              <a:t>For evaluation, the client encrypts their input and sends the ciphertext and the public key. The client obtains and decrypts the classification result.</a:t>
            </a:r>
          </a:p>
          <a:p>
            <a:pPr marL="742950" indent="-285750">
              <a:lnSpc>
                <a:spcPct val="100000"/>
              </a:lnSpc>
              <a:buFont typeface="Wingdings" panose="05000000000000000000" pitchFamily="2" charset="2"/>
              <a:buChar char="q"/>
            </a:pPr>
            <a:r>
              <a:rPr lang="en-US" sz="2000" dirty="0">
                <a:latin typeface="+mj-lt"/>
                <a:ea typeface="Calibri" panose="020F0502020204030204"/>
                <a:cs typeface="Calibri"/>
              </a:rPr>
              <a:t>Our PPDT has generally faster PPDT evaluation times as we already encrypt everything before evaluation. Also, no noise is added, which could potentially cause classification inaccuracies.</a:t>
            </a:r>
            <a:endParaRPr lang="en-US" sz="2000" dirty="0">
              <a:latin typeface="+mj-lt"/>
              <a:cs typeface="Calibri"/>
            </a:endParaRPr>
          </a:p>
        </p:txBody>
      </p:sp>
    </p:spTree>
    <p:extLst>
      <p:ext uri="{BB962C8B-B14F-4D97-AF65-F5344CB8AC3E}">
        <p14:creationId xmlns:p14="http://schemas.microsoft.com/office/powerpoint/2010/main" val="2187036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AB6D8-BF56-6411-CAE2-9D50C77B774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19F0226-D944-01DA-0577-4D249CD1D234}"/>
              </a:ext>
            </a:extLst>
          </p:cNvPr>
          <p:cNvSpPr>
            <a:spLocks noGrp="1"/>
          </p:cNvSpPr>
          <p:nvPr>
            <p:ph type="title"/>
          </p:nvPr>
        </p:nvSpPr>
        <p:spPr>
          <a:xfrm>
            <a:off x="359550" y="244303"/>
            <a:ext cx="8424900" cy="655229"/>
          </a:xfrm>
        </p:spPr>
        <p:txBody>
          <a:bodyPr spcFirstLastPara="1" wrap="square" lIns="91425" tIns="91425" rIns="91425" bIns="91425" anchor="t" anchorCtr="0">
            <a:normAutofit fontScale="90000"/>
          </a:bodyPr>
          <a:lstStyle/>
          <a:p>
            <a:r>
              <a:rPr lang="en-US" dirty="0"/>
              <a:t>Our Approach</a:t>
            </a:r>
            <a:endParaRPr lang="en-US" b="0" i="0" u="none" strike="noStrike" cap="none" dirty="0"/>
          </a:p>
        </p:txBody>
      </p:sp>
      <p:sp>
        <p:nvSpPr>
          <p:cNvPr id="10" name="Text Placeholder 2">
            <a:extLst>
              <a:ext uri="{FF2B5EF4-FFF2-40B4-BE49-F238E27FC236}">
                <a16:creationId xmlns:a16="http://schemas.microsoft.com/office/drawing/2014/main" id="{7A91531F-1EAF-6BCC-84E2-F5E6DB24CB54}"/>
              </a:ext>
            </a:extLst>
          </p:cNvPr>
          <p:cNvSpPr>
            <a:spLocks noGrp="1"/>
          </p:cNvSpPr>
          <p:nvPr>
            <p:ph type="body" idx="1"/>
          </p:nvPr>
        </p:nvSpPr>
        <p:spPr>
          <a:xfrm>
            <a:off x="-108801" y="899532"/>
            <a:ext cx="8424900" cy="3583258"/>
          </a:xfrm>
        </p:spPr>
        <p:txBody>
          <a:bodyPr>
            <a:normAutofit/>
          </a:bodyPr>
          <a:lstStyle/>
          <a:p>
            <a:pPr marL="742950" indent="-285750">
              <a:lnSpc>
                <a:spcPct val="100000"/>
              </a:lnSpc>
              <a:buFont typeface="Wingdings" panose="05000000000000000000" pitchFamily="2" charset="2"/>
              <a:buChar char="q"/>
            </a:pPr>
            <a:r>
              <a:rPr lang="en-US" sz="2000" dirty="0">
                <a:latin typeface="+mj-lt"/>
                <a:ea typeface="Calibri" panose="020F0502020204030204"/>
                <a:cs typeface="Calibri"/>
              </a:rPr>
              <a:t>We assume the DT exists on a server and wants to outsource the DT model to the cloud.</a:t>
            </a:r>
          </a:p>
          <a:p>
            <a:pPr marL="742950" indent="-285750">
              <a:lnSpc>
                <a:spcPct val="100000"/>
              </a:lnSpc>
              <a:buFont typeface="Wingdings" panose="05000000000000000000" pitchFamily="2" charset="2"/>
              <a:buChar char="q"/>
            </a:pPr>
            <a:r>
              <a:rPr lang="en-US" sz="2000" dirty="0">
                <a:latin typeface="+mj-lt"/>
                <a:ea typeface="Calibri" panose="020F0502020204030204"/>
                <a:cs typeface="Calibri"/>
              </a:rPr>
              <a:t>We split the DT model into level-sites, which has all the nodes for each specific level</a:t>
            </a:r>
          </a:p>
          <a:p>
            <a:pPr marL="742950" indent="-285750">
              <a:lnSpc>
                <a:spcPct val="100000"/>
              </a:lnSpc>
              <a:buFont typeface="Wingdings" panose="05000000000000000000" pitchFamily="2" charset="2"/>
              <a:buChar char="q"/>
            </a:pPr>
            <a:r>
              <a:rPr lang="en-US" sz="2000" dirty="0">
                <a:latin typeface="+mj-lt"/>
                <a:ea typeface="Calibri" panose="020F0502020204030204"/>
                <a:cs typeface="Calibri"/>
              </a:rPr>
              <a:t>The level-sites will use a comparison protocol and track which nodes are in-scope for the next level-site</a:t>
            </a:r>
          </a:p>
          <a:p>
            <a:pPr marL="742950" indent="-285750">
              <a:lnSpc>
                <a:spcPct val="100000"/>
              </a:lnSpc>
              <a:buFont typeface="Wingdings" panose="05000000000000000000" pitchFamily="2" charset="2"/>
              <a:buChar char="q"/>
            </a:pPr>
            <a:r>
              <a:rPr lang="en-US" sz="2000" dirty="0">
                <a:latin typeface="+mj-lt"/>
                <a:ea typeface="Calibri" panose="020F0502020204030204"/>
                <a:cs typeface="Calibri"/>
              </a:rPr>
              <a:t>The client will run the comparison protocol with each level-site, until a leaf is reached and the level-site returns the classification</a:t>
            </a:r>
            <a:endParaRPr lang="en-US" sz="2000" dirty="0">
              <a:latin typeface="+mj-lt"/>
              <a:cs typeface="Calibri"/>
            </a:endParaRPr>
          </a:p>
        </p:txBody>
      </p:sp>
    </p:spTree>
    <p:extLst>
      <p:ext uri="{BB962C8B-B14F-4D97-AF65-F5344CB8AC3E}">
        <p14:creationId xmlns:p14="http://schemas.microsoft.com/office/powerpoint/2010/main" val="273550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9E5388-5ED8-F743-D6B2-5938C024EBAB}"/>
              </a:ext>
            </a:extLst>
          </p:cNvPr>
          <p:cNvSpPr>
            <a:spLocks noGrp="1"/>
          </p:cNvSpPr>
          <p:nvPr>
            <p:ph type="title"/>
          </p:nvPr>
        </p:nvSpPr>
        <p:spPr>
          <a:xfrm>
            <a:off x="304266" y="288908"/>
            <a:ext cx="8021978" cy="684965"/>
          </a:xfrm>
        </p:spPr>
        <p:txBody>
          <a:bodyPr/>
          <a:lstStyle/>
          <a:p>
            <a:r>
              <a:rPr lang="en-US" dirty="0"/>
              <a:t>Our Approach - Visualized</a:t>
            </a:r>
          </a:p>
        </p:txBody>
      </p:sp>
      <p:pic>
        <p:nvPicPr>
          <p:cNvPr id="8" name="Picture 7" descr="A diagram of a diagram&#10;&#10;AI-generated content may be incorrect.">
            <a:extLst>
              <a:ext uri="{FF2B5EF4-FFF2-40B4-BE49-F238E27FC236}">
                <a16:creationId xmlns:a16="http://schemas.microsoft.com/office/drawing/2014/main" id="{129B7DA8-5E81-6378-7C65-322A924FB9F3}"/>
              </a:ext>
            </a:extLst>
          </p:cNvPr>
          <p:cNvPicPr>
            <a:picLocks noChangeAspect="1"/>
          </p:cNvPicPr>
          <p:nvPr/>
        </p:nvPicPr>
        <p:blipFill>
          <a:blip r:embed="rId2"/>
          <a:stretch>
            <a:fillRect/>
          </a:stretch>
        </p:blipFill>
        <p:spPr>
          <a:xfrm>
            <a:off x="1316405" y="1049238"/>
            <a:ext cx="6734775" cy="3805354"/>
          </a:xfrm>
          <a:prstGeom prst="rect">
            <a:avLst/>
          </a:prstGeom>
        </p:spPr>
      </p:pic>
    </p:spTree>
    <p:extLst>
      <p:ext uri="{BB962C8B-B14F-4D97-AF65-F5344CB8AC3E}">
        <p14:creationId xmlns:p14="http://schemas.microsoft.com/office/powerpoint/2010/main" val="2934657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70522-260F-2DD1-A5B0-B810752A5C2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775C227-47EF-B0A6-E80E-2574896CCD7C}"/>
              </a:ext>
            </a:extLst>
          </p:cNvPr>
          <p:cNvSpPr>
            <a:spLocks noGrp="1"/>
          </p:cNvSpPr>
          <p:nvPr>
            <p:ph type="title"/>
          </p:nvPr>
        </p:nvSpPr>
        <p:spPr>
          <a:xfrm>
            <a:off x="359550" y="103054"/>
            <a:ext cx="8424900" cy="655229"/>
          </a:xfrm>
        </p:spPr>
        <p:txBody>
          <a:bodyPr spcFirstLastPara="1" wrap="square" lIns="91425" tIns="91425" rIns="91425" bIns="91425" anchor="t" anchorCtr="0">
            <a:normAutofit fontScale="90000"/>
          </a:bodyPr>
          <a:lstStyle/>
          <a:p>
            <a:r>
              <a:rPr lang="en-US" dirty="0"/>
              <a:t>Threat Model</a:t>
            </a:r>
            <a:endParaRPr lang="en-US" b="0" i="0" u="none" strike="noStrike" cap="none" dirty="0"/>
          </a:p>
        </p:txBody>
      </p:sp>
      <p:sp>
        <p:nvSpPr>
          <p:cNvPr id="10" name="Text Placeholder 2">
            <a:extLst>
              <a:ext uri="{FF2B5EF4-FFF2-40B4-BE49-F238E27FC236}">
                <a16:creationId xmlns:a16="http://schemas.microsoft.com/office/drawing/2014/main" id="{5B382ECD-D974-6A8F-D738-9F0D245C6532}"/>
              </a:ext>
            </a:extLst>
          </p:cNvPr>
          <p:cNvSpPr>
            <a:spLocks noGrp="1"/>
          </p:cNvSpPr>
          <p:nvPr>
            <p:ph type="body" idx="1"/>
          </p:nvPr>
        </p:nvSpPr>
        <p:spPr>
          <a:xfrm>
            <a:off x="185853" y="758283"/>
            <a:ext cx="8130245" cy="3724507"/>
          </a:xfrm>
        </p:spPr>
        <p:txBody>
          <a:bodyPr>
            <a:normAutofit lnSpcReduction="10000"/>
          </a:bodyPr>
          <a:lstStyle/>
          <a:p>
            <a:pPr marL="742950" indent="-285750">
              <a:lnSpc>
                <a:spcPct val="100000"/>
              </a:lnSpc>
              <a:buFont typeface="Wingdings" panose="05000000000000000000" pitchFamily="2" charset="2"/>
              <a:buChar char="q"/>
            </a:pPr>
            <a:r>
              <a:rPr lang="en-US" sz="2000" dirty="0">
                <a:latin typeface="+mj-lt"/>
                <a:ea typeface="Calibri" panose="020F0502020204030204"/>
                <a:cs typeface="Calibri"/>
              </a:rPr>
              <a:t> </a:t>
            </a:r>
            <a:r>
              <a:rPr lang="en-US" sz="2000" b="1" dirty="0">
                <a:latin typeface="+mj-lt"/>
                <a:ea typeface="Calibri" panose="020F0502020204030204"/>
                <a:cs typeface="Calibri"/>
              </a:rPr>
              <a:t>Threat Model:</a:t>
            </a:r>
            <a:r>
              <a:rPr lang="en-US" sz="2000" dirty="0">
                <a:latin typeface="+mj-lt"/>
                <a:ea typeface="Calibri" panose="020F0502020204030204"/>
                <a:cs typeface="Calibri"/>
              </a:rPr>
              <a:t> We assume that the server is trusted but the client and level-sites are "honest-but-curious" (HBC), specifically</a:t>
            </a:r>
          </a:p>
          <a:p>
            <a:pPr marL="1543050" lvl="1" indent="-342900">
              <a:lnSpc>
                <a:spcPct val="100000"/>
              </a:lnSpc>
              <a:spcBef>
                <a:spcPts val="0"/>
              </a:spcBef>
              <a:buFont typeface="Wingdings" panose="05000000000000000000" pitchFamily="2" charset="2"/>
              <a:buChar char="Ø"/>
            </a:pPr>
            <a:r>
              <a:rPr lang="en-US" sz="2000" dirty="0">
                <a:latin typeface="+mj-lt"/>
                <a:ea typeface="Calibri" panose="020F0502020204030204"/>
                <a:cs typeface="Calibri"/>
              </a:rPr>
              <a:t>We assume the client will attempt to learn the thresholds of the PPDT from the level-sites </a:t>
            </a:r>
          </a:p>
          <a:p>
            <a:pPr marL="1543050" lvl="1" indent="-342900">
              <a:lnSpc>
                <a:spcPct val="100000"/>
              </a:lnSpc>
              <a:spcBef>
                <a:spcPts val="0"/>
              </a:spcBef>
              <a:buFont typeface="Wingdings" panose="05000000000000000000" pitchFamily="2" charset="2"/>
              <a:buChar char="Ø"/>
            </a:pPr>
            <a:r>
              <a:rPr lang="en-US" sz="2000" dirty="0">
                <a:latin typeface="+mj-lt"/>
                <a:ea typeface="Calibri" panose="020F0502020204030204"/>
                <a:cs typeface="Calibri"/>
              </a:rPr>
              <a:t>We assume the level-sites will attempt to learn both the input vector and classification </a:t>
            </a:r>
          </a:p>
          <a:p>
            <a:pPr marL="1543050" lvl="1" indent="-342900">
              <a:lnSpc>
                <a:spcPct val="100000"/>
              </a:lnSpc>
              <a:spcBef>
                <a:spcPts val="0"/>
              </a:spcBef>
              <a:buFont typeface="Wingdings" panose="05000000000000000000" pitchFamily="2" charset="2"/>
              <a:buChar char="Ø"/>
            </a:pPr>
            <a:r>
              <a:rPr lang="en-US" sz="2000" dirty="0">
                <a:latin typeface="+mj-lt"/>
                <a:ea typeface="Calibri" panose="020F0502020204030204"/>
                <a:cs typeface="Calibri"/>
              </a:rPr>
              <a:t>We also consider a passive adversary attempting to learn the client's input, classification and PPDT thresholds </a:t>
            </a:r>
          </a:p>
          <a:p>
            <a:pPr marL="742950" indent="-285750">
              <a:lnSpc>
                <a:spcPct val="100000"/>
              </a:lnSpc>
              <a:buFont typeface="Wingdings" panose="05000000000000000000" pitchFamily="2" charset="2"/>
              <a:buChar char="q"/>
            </a:pPr>
            <a:r>
              <a:rPr lang="en-US" sz="2000" dirty="0">
                <a:latin typeface="+mj-lt"/>
                <a:ea typeface="Calibri" panose="020F0502020204030204"/>
                <a:cs typeface="Calibri"/>
              </a:rPr>
              <a:t>We also assume that the level-sites will attempt to use power-based side channel attacks and timing attacks</a:t>
            </a:r>
            <a:endParaRPr lang="en-US" sz="2000" dirty="0">
              <a:latin typeface="+mj-lt"/>
              <a:cs typeface="Calibri"/>
            </a:endParaRPr>
          </a:p>
        </p:txBody>
      </p:sp>
    </p:spTree>
    <p:extLst>
      <p:ext uri="{BB962C8B-B14F-4D97-AF65-F5344CB8AC3E}">
        <p14:creationId xmlns:p14="http://schemas.microsoft.com/office/powerpoint/2010/main" val="873132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DB6CC-00A6-E49F-212E-42B796BEEFD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2CAC4BC-1B23-EE82-64CB-47588B484327}"/>
              </a:ext>
            </a:extLst>
          </p:cNvPr>
          <p:cNvSpPr>
            <a:spLocks noGrp="1"/>
          </p:cNvSpPr>
          <p:nvPr>
            <p:ph type="title"/>
          </p:nvPr>
        </p:nvSpPr>
        <p:spPr>
          <a:xfrm>
            <a:off x="359550" y="103054"/>
            <a:ext cx="8424900" cy="655229"/>
          </a:xfrm>
        </p:spPr>
        <p:txBody>
          <a:bodyPr spcFirstLastPara="1" wrap="square" lIns="91425" tIns="91425" rIns="91425" bIns="91425" anchor="t" anchorCtr="0">
            <a:normAutofit fontScale="90000"/>
          </a:bodyPr>
          <a:lstStyle/>
          <a:p>
            <a:r>
              <a:rPr lang="en-US" dirty="0"/>
              <a:t>PPDT Initialization</a:t>
            </a:r>
            <a:endParaRPr lang="en-US" b="0" i="0" u="none" strike="noStrike" cap="none" dirty="0"/>
          </a:p>
        </p:txBody>
      </p:sp>
      <p:sp>
        <p:nvSpPr>
          <p:cNvPr id="10" name="Text Placeholder 2">
            <a:extLst>
              <a:ext uri="{FF2B5EF4-FFF2-40B4-BE49-F238E27FC236}">
                <a16:creationId xmlns:a16="http://schemas.microsoft.com/office/drawing/2014/main" id="{7097B572-ADD2-11D6-66F1-ADFE807DF5CC}"/>
              </a:ext>
            </a:extLst>
          </p:cNvPr>
          <p:cNvSpPr>
            <a:spLocks noGrp="1"/>
          </p:cNvSpPr>
          <p:nvPr>
            <p:ph type="body" idx="1"/>
          </p:nvPr>
        </p:nvSpPr>
        <p:spPr>
          <a:xfrm>
            <a:off x="185853" y="758283"/>
            <a:ext cx="8130245" cy="3724507"/>
          </a:xfrm>
        </p:spPr>
        <p:txBody>
          <a:bodyPr>
            <a:normAutofit/>
          </a:bodyPr>
          <a:lstStyle/>
          <a:p>
            <a:pPr marL="742950" indent="-285750">
              <a:lnSpc>
                <a:spcPct val="100000"/>
              </a:lnSpc>
              <a:buFont typeface="Wingdings" panose="05000000000000000000" pitchFamily="2" charset="2"/>
              <a:buChar char="q"/>
            </a:pPr>
            <a:r>
              <a:rPr lang="en-US" sz="2400" dirty="0">
                <a:latin typeface="+mj-lt"/>
                <a:ea typeface="Calibri" panose="020F0502020204030204"/>
                <a:cs typeface="Calibri"/>
              </a:rPr>
              <a:t>Client creates key pair and gives public key to the server</a:t>
            </a:r>
          </a:p>
          <a:p>
            <a:pPr marL="742950" indent="-285750">
              <a:lnSpc>
                <a:spcPct val="100000"/>
              </a:lnSpc>
              <a:buFont typeface="Wingdings" panose="05000000000000000000" pitchFamily="2" charset="2"/>
              <a:buChar char="q"/>
            </a:pPr>
            <a:r>
              <a:rPr lang="en-US" sz="2400" dirty="0">
                <a:latin typeface="+mj-lt"/>
                <a:ea typeface="Calibri" panose="020F0502020204030204"/>
                <a:cs typeface="Calibri"/>
              </a:rPr>
              <a:t>Server trains DT model and encrypts thresholds and leaves  </a:t>
            </a:r>
          </a:p>
          <a:p>
            <a:pPr marL="742950" indent="-285750">
              <a:lnSpc>
                <a:spcPct val="100000"/>
              </a:lnSpc>
              <a:buFont typeface="Wingdings" panose="05000000000000000000" pitchFamily="2" charset="2"/>
              <a:buChar char="q"/>
            </a:pPr>
            <a:r>
              <a:rPr lang="en-US" sz="2400" dirty="0">
                <a:latin typeface="+mj-lt"/>
                <a:ea typeface="Calibri" panose="020F0502020204030204"/>
                <a:cs typeface="Calibri"/>
              </a:rPr>
              <a:t>Server distributes encrypted data to the level-sites</a:t>
            </a:r>
          </a:p>
          <a:p>
            <a:pPr marL="742950" indent="-285750">
              <a:lnSpc>
                <a:spcPct val="100000"/>
              </a:lnSpc>
              <a:buFont typeface="Wingdings" panose="05000000000000000000" pitchFamily="2" charset="2"/>
              <a:buChar char="q"/>
            </a:pPr>
            <a:r>
              <a:rPr lang="en-US" sz="2400" dirty="0">
                <a:latin typeface="+mj-lt"/>
                <a:ea typeface="Calibri" panose="020F0502020204030204"/>
                <a:cs typeface="Calibri"/>
              </a:rPr>
              <a:t>Server provides the client with a label encoder for encrypted equality checking for comparing categorical data</a:t>
            </a:r>
            <a:endParaRPr lang="en-US" sz="2400" dirty="0">
              <a:latin typeface="+mj-lt"/>
              <a:cs typeface="Calibri"/>
            </a:endParaRPr>
          </a:p>
        </p:txBody>
      </p:sp>
    </p:spTree>
    <p:extLst>
      <p:ext uri="{BB962C8B-B14F-4D97-AF65-F5344CB8AC3E}">
        <p14:creationId xmlns:p14="http://schemas.microsoft.com/office/powerpoint/2010/main" val="910894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296832" y="302095"/>
            <a:ext cx="8424900" cy="113100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Motivation &amp;</a:t>
            </a:r>
            <a:br>
              <a:rPr lang="en-US" dirty="0"/>
            </a:br>
            <a:r>
              <a:rPr lang="en-US" dirty="0"/>
              <a:t>Problem Statement </a:t>
            </a:r>
            <a:endParaRPr dirty="0"/>
          </a:p>
        </p:txBody>
      </p:sp>
      <p:sp>
        <p:nvSpPr>
          <p:cNvPr id="142" name="Google Shape;142;p24"/>
          <p:cNvSpPr txBox="1">
            <a:spLocks noGrp="1"/>
          </p:cNvSpPr>
          <p:nvPr>
            <p:ph type="body" idx="1"/>
          </p:nvPr>
        </p:nvSpPr>
        <p:spPr>
          <a:xfrm>
            <a:off x="1380352" y="1501694"/>
            <a:ext cx="3330300" cy="3108741"/>
          </a:xfrm>
          <a:prstGeom prst="rect">
            <a:avLst/>
          </a:prstGeom>
        </p:spPr>
        <p:txBody>
          <a:bodyPr spcFirstLastPara="1" wrap="square" lIns="91425" tIns="91425" rIns="91425" bIns="91425" anchor="t" anchorCtr="0">
            <a:noAutofit/>
          </a:bodyPr>
          <a:lstStyle/>
          <a:p>
            <a:pPr marL="0" lvl="0" indent="0">
              <a:spcAft>
                <a:spcPts val="1600"/>
              </a:spcAft>
              <a:buNone/>
            </a:pPr>
            <a:r>
              <a:rPr lang="en-US" dirty="0"/>
              <a:t>The enduring importance of cryptography in securing sensitive information is undeniable, with its history traced back to ancient ciphers such as the Caesar Cipher and evolving into modern robust algorithms such as AES and RSA. In the contemporary digital age, where the Internet underpins critical services such as financial transactions and healthcare data exchange, encrypting communications is paramount to protecting user privacy and ensuring data integrity.</a:t>
            </a:r>
            <a:endParaRPr dirty="0"/>
          </a:p>
        </p:txBody>
      </p:sp>
      <p:cxnSp>
        <p:nvCxnSpPr>
          <p:cNvPr id="143" name="Google Shape;143;p24"/>
          <p:cNvCxnSpPr/>
          <p:nvPr/>
        </p:nvCxnSpPr>
        <p:spPr>
          <a:xfrm>
            <a:off x="418229" y="2012625"/>
            <a:ext cx="621600" cy="0"/>
          </a:xfrm>
          <a:prstGeom prst="straightConnector1">
            <a:avLst/>
          </a:prstGeom>
          <a:noFill/>
          <a:ln w="76200" cap="flat" cmpd="sng">
            <a:solidFill>
              <a:srgbClr val="8900E1"/>
            </a:solidFill>
            <a:prstDash val="solid"/>
            <a:round/>
            <a:headEnd type="none" w="med" len="med"/>
            <a:tailEnd type="none" w="med" len="med"/>
          </a:ln>
        </p:spPr>
      </p:cxnSp>
      <p:sp>
        <p:nvSpPr>
          <p:cNvPr id="144" name="Google Shape;144;p24"/>
          <p:cNvSpPr txBox="1">
            <a:spLocks noGrp="1"/>
          </p:cNvSpPr>
          <p:nvPr>
            <p:ph type="body" idx="2"/>
          </p:nvPr>
        </p:nvSpPr>
        <p:spPr>
          <a:xfrm>
            <a:off x="5051175" y="1501695"/>
            <a:ext cx="3133820" cy="3108741"/>
          </a:xfrm>
          <a:prstGeom prst="rect">
            <a:avLst/>
          </a:prstGeom>
        </p:spPr>
        <p:txBody>
          <a:bodyPr spcFirstLastPara="1" wrap="square" lIns="91425" tIns="91425" rIns="91425" bIns="91425" anchor="t" anchorCtr="0">
            <a:noAutofit/>
          </a:bodyPr>
          <a:lstStyle/>
          <a:p>
            <a:pPr marL="0" lvl="0" indent="0">
              <a:spcAft>
                <a:spcPts val="1600"/>
              </a:spcAft>
              <a:buNone/>
            </a:pPr>
            <a:r>
              <a:rPr lang="en-US" dirty="0"/>
              <a:t>However, a fundamental challenge persists with traditional encryption schemes: For any computation or analysis to occur on encrypted data, </a:t>
            </a:r>
            <a:r>
              <a:rPr lang="en-US" b="1" dirty="0"/>
              <a:t>it must first be decrypted</a:t>
            </a:r>
            <a:r>
              <a:rPr lang="en-US" dirty="0"/>
              <a:t>. This necessity introduces significant security vulnerabilities. </a:t>
            </a:r>
            <a:r>
              <a:rPr lang="en-US" b="1" dirty="0"/>
              <a:t>Decryption creates moments of exposure in which sensitive data, now in plaintext, </a:t>
            </a:r>
            <a:r>
              <a:rPr lang="en-US" dirty="0"/>
              <a:t>become susceptible to various attacks, such as malware designed to intercept data post-decryption </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B4EEB-F641-4A0B-5942-C1382D344DE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B6D8394-9C9B-F030-5B6E-A6731FA1EE2E}"/>
              </a:ext>
            </a:extLst>
          </p:cNvPr>
          <p:cNvSpPr>
            <a:spLocks noGrp="1"/>
          </p:cNvSpPr>
          <p:nvPr>
            <p:ph type="title"/>
          </p:nvPr>
        </p:nvSpPr>
        <p:spPr>
          <a:xfrm>
            <a:off x="359550" y="103054"/>
            <a:ext cx="8424900" cy="655229"/>
          </a:xfrm>
        </p:spPr>
        <p:txBody>
          <a:bodyPr spcFirstLastPara="1" wrap="square" lIns="91425" tIns="91425" rIns="91425" bIns="91425" anchor="t" anchorCtr="0">
            <a:normAutofit fontScale="90000"/>
          </a:bodyPr>
          <a:lstStyle/>
          <a:p>
            <a:r>
              <a:rPr lang="en-US" dirty="0"/>
              <a:t>Level-Site Evaluation</a:t>
            </a:r>
            <a:endParaRPr lang="en-US" b="0" i="0" u="none" strike="noStrike" cap="none" dirty="0"/>
          </a:p>
        </p:txBody>
      </p:sp>
      <mc:AlternateContent xmlns:mc="http://schemas.openxmlformats.org/markup-compatibility/2006" xmlns:a14="http://schemas.microsoft.com/office/drawing/2010/main">
        <mc:Choice Requires="a14">
          <p:sp>
            <p:nvSpPr>
              <p:cNvPr id="10" name="Text Placeholder 2">
                <a:extLst>
                  <a:ext uri="{FF2B5EF4-FFF2-40B4-BE49-F238E27FC236}">
                    <a16:creationId xmlns:a16="http://schemas.microsoft.com/office/drawing/2014/main" id="{EBE1376B-8F0D-9D0B-BBDF-259CECB5B9EF}"/>
                  </a:ext>
                </a:extLst>
              </p:cNvPr>
              <p:cNvSpPr>
                <a:spLocks noGrp="1"/>
              </p:cNvSpPr>
              <p:nvPr>
                <p:ph type="body" idx="1"/>
              </p:nvPr>
            </p:nvSpPr>
            <p:spPr>
              <a:xfrm>
                <a:off x="0" y="709496"/>
                <a:ext cx="8489796" cy="3724507"/>
              </a:xfrm>
            </p:spPr>
            <p:txBody>
              <a:bodyPr>
                <a:normAutofit lnSpcReduction="10000"/>
              </a:bodyPr>
              <a:lstStyle/>
              <a:p>
                <a:pPr marL="742950" indent="-285750">
                  <a:lnSpc>
                    <a:spcPct val="100000"/>
                  </a:lnSpc>
                  <a:buFont typeface="Wingdings" panose="05000000000000000000" pitchFamily="2" charset="2"/>
                  <a:buChar char="q"/>
                </a:pPr>
                <a:r>
                  <a:rPr lang="en-US" sz="2400" dirty="0">
                    <a:latin typeface="+mj-lt"/>
                    <a:ea typeface="Calibri" panose="020F0502020204030204"/>
                    <a:cs typeface="Calibri"/>
                  </a:rPr>
                  <a:t>Let </a:t>
                </a:r>
                <a14:m>
                  <m:oMath xmlns:m="http://schemas.openxmlformats.org/officeDocument/2006/math">
                    <m:sSubSup>
                      <m:sSubSupPr>
                        <m:ctrlPr>
                          <a:rPr lang="en-US" sz="2400" b="0" i="1" smtClean="0">
                            <a:latin typeface="Cambria Math" panose="02040503050406030204" pitchFamily="18" charset="0"/>
                            <a:ea typeface="Calibri" panose="020F0502020204030204"/>
                            <a:cs typeface="Calibri"/>
                          </a:rPr>
                        </m:ctrlPr>
                      </m:sSubSupPr>
                      <m:e>
                        <m:r>
                          <m:rPr>
                            <m:sty m:val="p"/>
                          </m:rPr>
                          <a:rPr lang="en-US" sz="2400" b="0" i="0" smtClean="0">
                            <a:latin typeface="Cambria Math" panose="02040503050406030204" pitchFamily="18" charset="0"/>
                            <a:ea typeface="Calibri" panose="020F0502020204030204"/>
                            <a:cs typeface="Calibri"/>
                          </a:rPr>
                          <m:t>T</m:t>
                        </m:r>
                      </m:e>
                      <m:sub>
                        <m:r>
                          <m:rPr>
                            <m:sty m:val="p"/>
                          </m:rPr>
                          <a:rPr lang="en-US" sz="2400" b="0" i="0" smtClean="0">
                            <a:latin typeface="Cambria Math" panose="02040503050406030204" pitchFamily="18" charset="0"/>
                            <a:ea typeface="Calibri" panose="020F0502020204030204"/>
                            <a:cs typeface="Calibri"/>
                          </a:rPr>
                          <m:t>k</m:t>
                        </m:r>
                      </m:sub>
                      <m:sup>
                        <m:r>
                          <m:rPr>
                            <m:sty m:val="p"/>
                          </m:rPr>
                          <a:rPr lang="en-US" sz="2400" b="0" i="0" smtClean="0">
                            <a:latin typeface="Cambria Math" panose="02040503050406030204" pitchFamily="18" charset="0"/>
                            <a:ea typeface="Calibri" panose="020F0502020204030204"/>
                            <a:cs typeface="Calibri"/>
                          </a:rPr>
                          <m:t>l</m:t>
                        </m:r>
                      </m:sup>
                    </m:sSubSup>
                  </m:oMath>
                </a14:m>
                <a:r>
                  <a:rPr lang="en-US" sz="2400" dirty="0">
                    <a:latin typeface="+mj-lt"/>
                    <a:ea typeface="Calibri" panose="020F0502020204030204"/>
                    <a:cs typeface="Calibri"/>
                  </a:rPr>
                  <a:t> be the threshold at level </a:t>
                </a:r>
                <a:r>
                  <a:rPr lang="en-US" sz="2400" b="1" dirty="0">
                    <a:latin typeface="+mj-lt"/>
                    <a:ea typeface="Calibri" panose="020F0502020204030204"/>
                    <a:cs typeface="Calibri"/>
                  </a:rPr>
                  <a:t>l</a:t>
                </a:r>
                <a:r>
                  <a:rPr lang="en-US" sz="2400" dirty="0">
                    <a:latin typeface="+mj-lt"/>
                    <a:ea typeface="Calibri" panose="020F0502020204030204"/>
                    <a:cs typeface="Calibri"/>
                  </a:rPr>
                  <a:t>, the index </a:t>
                </a:r>
                <a:r>
                  <a:rPr lang="en-US" sz="2400" b="1" dirty="0">
                    <a:latin typeface="+mj-lt"/>
                    <a:ea typeface="Calibri" panose="020F0502020204030204"/>
                    <a:cs typeface="Calibri"/>
                  </a:rPr>
                  <a:t>k</a:t>
                </a:r>
                <a:r>
                  <a:rPr lang="en-US" sz="2400" dirty="0">
                    <a:latin typeface="+mj-lt"/>
                    <a:ea typeface="Calibri" panose="020F0502020204030204"/>
                    <a:cs typeface="Calibri"/>
                  </a:rPr>
                  <a:t> is the index of the node at level </a:t>
                </a:r>
                <a:r>
                  <a:rPr lang="en-US" sz="2400" b="1" dirty="0">
                    <a:latin typeface="+mj-lt"/>
                    <a:ea typeface="Calibri" panose="020F0502020204030204"/>
                    <a:cs typeface="Calibri"/>
                  </a:rPr>
                  <a:t>l</a:t>
                </a:r>
                <a:r>
                  <a:rPr lang="en-US" sz="2400" dirty="0">
                    <a:latin typeface="+mj-lt"/>
                    <a:ea typeface="Calibri" panose="020F0502020204030204"/>
                    <a:cs typeface="Calibri"/>
                  </a:rPr>
                  <a:t>. </a:t>
                </a:r>
                <a14:m>
                  <m:oMath xmlns:m="http://schemas.openxmlformats.org/officeDocument/2006/math">
                    <m:sSub>
                      <m:sSubPr>
                        <m:ctrlPr>
                          <a:rPr lang="en-US" sz="2400" b="1" i="1" smtClean="0">
                            <a:latin typeface="Cambria Math" panose="02040503050406030204" pitchFamily="18" charset="0"/>
                            <a:ea typeface="Calibri" panose="020F0502020204030204"/>
                            <a:cs typeface="Calibri"/>
                          </a:rPr>
                        </m:ctrlPr>
                      </m:sSubPr>
                      <m:e>
                        <m:r>
                          <a:rPr lang="en-US" sz="2400" b="1" i="0" smtClean="0">
                            <a:latin typeface="Cambria Math" panose="02040503050406030204" pitchFamily="18" charset="0"/>
                            <a:ea typeface="Calibri" panose="020F0502020204030204"/>
                            <a:cs typeface="Calibri"/>
                          </a:rPr>
                          <m:t>𝐱</m:t>
                        </m:r>
                      </m:e>
                      <m:sub>
                        <m:r>
                          <a:rPr lang="en-US" sz="2400" b="1" i="0" smtClean="0">
                            <a:latin typeface="Cambria Math" panose="02040503050406030204" pitchFamily="18" charset="0"/>
                            <a:ea typeface="Calibri" panose="020F0502020204030204"/>
                            <a:cs typeface="Calibri"/>
                          </a:rPr>
                          <m:t>𝐢</m:t>
                        </m:r>
                      </m:sub>
                    </m:sSub>
                  </m:oMath>
                </a14:m>
                <a:r>
                  <a:rPr lang="en-US" sz="2400" dirty="0">
                    <a:latin typeface="+mj-lt"/>
                    <a:ea typeface="Calibri" panose="020F0502020204030204"/>
                    <a:cs typeface="Calibri"/>
                  </a:rPr>
                  <a:t> is the appropriate feature value to compare with. </a:t>
                </a:r>
              </a:p>
              <a:p>
                <a:pPr marL="742950" indent="-285750">
                  <a:lnSpc>
                    <a:spcPct val="100000"/>
                  </a:lnSpc>
                  <a:buFont typeface="Wingdings" panose="05000000000000000000" pitchFamily="2" charset="2"/>
                  <a:buChar char="q"/>
                </a:pPr>
                <a:r>
                  <a:rPr lang="en-US" sz="2400" dirty="0">
                    <a:latin typeface="+mj-lt"/>
                    <a:ea typeface="Calibri" panose="020F0502020204030204"/>
                    <a:cs typeface="Calibri"/>
                  </a:rPr>
                  <a:t>A comparison protocol is run between the client and the level-site. The level-site provides </a:t>
                </a:r>
                <a14:m>
                  <m:oMath xmlns:m="http://schemas.openxmlformats.org/officeDocument/2006/math">
                    <m:r>
                      <a:rPr lang="en-US" sz="2400" dirty="0">
                        <a:latin typeface="Cambria Math" panose="02040503050406030204" pitchFamily="18" charset="0"/>
                        <a:ea typeface="Calibri" panose="020F0502020204030204"/>
                        <a:cs typeface="Calibri"/>
                      </a:rPr>
                      <m:t>[</m:t>
                    </m:r>
                    <m:sSubSup>
                      <m:sSubSupPr>
                        <m:ctrlPr>
                          <a:rPr lang="en-US" sz="2400" i="1">
                            <a:latin typeface="Cambria Math" panose="02040503050406030204" pitchFamily="18" charset="0"/>
                            <a:ea typeface="Calibri" panose="020F0502020204030204"/>
                            <a:cs typeface="Calibri"/>
                          </a:rPr>
                        </m:ctrlPr>
                      </m:sSubSupPr>
                      <m:e>
                        <m:r>
                          <m:rPr>
                            <m:sty m:val="p"/>
                          </m:rPr>
                          <a:rPr lang="en-US" sz="2400">
                            <a:latin typeface="Cambria Math" panose="02040503050406030204" pitchFamily="18" charset="0"/>
                            <a:ea typeface="Calibri" panose="020F0502020204030204"/>
                            <a:cs typeface="Calibri"/>
                          </a:rPr>
                          <m:t>T</m:t>
                        </m:r>
                      </m:e>
                      <m:sub>
                        <m:r>
                          <m:rPr>
                            <m:sty m:val="p"/>
                          </m:rPr>
                          <a:rPr lang="en-US" sz="2400">
                            <a:latin typeface="Cambria Math" panose="02040503050406030204" pitchFamily="18" charset="0"/>
                            <a:ea typeface="Calibri" panose="020F0502020204030204"/>
                            <a:cs typeface="Calibri"/>
                          </a:rPr>
                          <m:t>k</m:t>
                        </m:r>
                      </m:sub>
                      <m:sup>
                        <m:r>
                          <m:rPr>
                            <m:sty m:val="p"/>
                          </m:rPr>
                          <a:rPr lang="en-US" sz="2400">
                            <a:latin typeface="Cambria Math" panose="02040503050406030204" pitchFamily="18" charset="0"/>
                            <a:ea typeface="Calibri" panose="020F0502020204030204"/>
                            <a:cs typeface="Calibri"/>
                          </a:rPr>
                          <m:t>l</m:t>
                        </m:r>
                      </m:sup>
                    </m:sSubSup>
                    <m:r>
                      <a:rPr lang="en-US" sz="2400" b="0" i="1" smtClean="0">
                        <a:latin typeface="Cambria Math" panose="02040503050406030204" pitchFamily="18" charset="0"/>
                        <a:ea typeface="Calibri" panose="020F0502020204030204"/>
                        <a:cs typeface="Calibri"/>
                      </a:rPr>
                      <m:t>]</m:t>
                    </m:r>
                  </m:oMath>
                </a14:m>
                <a:r>
                  <a:rPr lang="en-US" sz="2400" dirty="0">
                    <a:latin typeface="+mj-lt"/>
                    <a:ea typeface="Calibri" panose="020F0502020204030204"/>
                    <a:cs typeface="Calibri"/>
                  </a:rPr>
                  <a:t> and </a:t>
                </a:r>
                <a14:m>
                  <m:oMath xmlns:m="http://schemas.openxmlformats.org/officeDocument/2006/math">
                    <m:d>
                      <m:dPr>
                        <m:begChr m:val="["/>
                        <m:endChr m:val="]"/>
                        <m:ctrlPr>
                          <a:rPr lang="en-US" sz="2400" b="0" i="1" smtClean="0">
                            <a:latin typeface="Cambria Math" panose="02040503050406030204" pitchFamily="18" charset="0"/>
                            <a:ea typeface="Calibri" panose="020F0502020204030204"/>
                            <a:cs typeface="Calibri"/>
                          </a:rPr>
                        </m:ctrlPr>
                      </m:dPr>
                      <m:e>
                        <m:sSub>
                          <m:sSubPr>
                            <m:ctrlPr>
                              <a:rPr lang="en-US" sz="2400" b="1" i="1">
                                <a:latin typeface="Cambria Math" panose="02040503050406030204" pitchFamily="18" charset="0"/>
                                <a:ea typeface="Calibri" panose="020F0502020204030204"/>
                                <a:cs typeface="Calibri"/>
                              </a:rPr>
                            </m:ctrlPr>
                          </m:sSubPr>
                          <m:e>
                            <m:r>
                              <a:rPr lang="en-US" sz="2400" b="1">
                                <a:latin typeface="Cambria Math" panose="02040503050406030204" pitchFamily="18" charset="0"/>
                                <a:ea typeface="Calibri" panose="020F0502020204030204"/>
                                <a:cs typeface="Calibri"/>
                              </a:rPr>
                              <m:t>𝐱</m:t>
                            </m:r>
                          </m:e>
                          <m:sub>
                            <m:r>
                              <a:rPr lang="en-US" sz="2400" b="1">
                                <a:latin typeface="Cambria Math" panose="02040503050406030204" pitchFamily="18" charset="0"/>
                                <a:ea typeface="Calibri" panose="020F0502020204030204"/>
                                <a:cs typeface="Calibri"/>
                              </a:rPr>
                              <m:t>𝐢</m:t>
                            </m:r>
                          </m:sub>
                        </m:sSub>
                      </m:e>
                    </m:d>
                  </m:oMath>
                </a14:m>
                <a:r>
                  <a:rPr lang="en-US" sz="2400" dirty="0">
                    <a:latin typeface="+mj-lt"/>
                    <a:ea typeface="Calibri" panose="020F0502020204030204"/>
                    <a:cs typeface="Calibri"/>
                  </a:rPr>
                  <a:t> </a:t>
                </a:r>
                <a:r>
                  <a:rPr lang="en-US" sz="2400" dirty="0" err="1">
                    <a:latin typeface="+mj-lt"/>
                    <a:ea typeface="Calibri" panose="020F0502020204030204"/>
                    <a:cs typeface="Calibri"/>
                  </a:rPr>
                  <a:t>and</a:t>
                </a:r>
                <a:r>
                  <a:rPr lang="en-US" sz="2400" dirty="0">
                    <a:latin typeface="+mj-lt"/>
                    <a:ea typeface="Calibri" panose="020F0502020204030204"/>
                    <a:cs typeface="Calibri"/>
                  </a:rPr>
                  <a:t> gets the Boolean value of an inequality. </a:t>
                </a:r>
              </a:p>
              <a:p>
                <a:pPr marL="742950" indent="-285750">
                  <a:lnSpc>
                    <a:spcPct val="100000"/>
                  </a:lnSpc>
                  <a:buFont typeface="Wingdings" panose="05000000000000000000" pitchFamily="2" charset="2"/>
                  <a:buChar char="q"/>
                </a:pPr>
                <a:r>
                  <a:rPr lang="en-US" sz="2400" dirty="0">
                    <a:latin typeface="+mj-lt"/>
                    <a:ea typeface="Calibri" panose="020F0502020204030204"/>
                    <a:cs typeface="Calibri"/>
                  </a:rPr>
                  <a:t>Use Joye and Salehi comparison protocol </a:t>
                </a:r>
                <a14:m>
                  <m:oMath xmlns:m="http://schemas.openxmlformats.org/officeDocument/2006/math">
                    <m:r>
                      <a:rPr lang="en-US" sz="2400" b="0" i="1" smtClean="0">
                        <a:latin typeface="Cambria Math" panose="02040503050406030204" pitchFamily="18" charset="0"/>
                        <a:ea typeface="Calibri" panose="020F0502020204030204"/>
                        <a:cs typeface="Calibri"/>
                      </a:rPr>
                      <m:t>1(</m:t>
                    </m:r>
                    <m:sSubSup>
                      <m:sSubSupPr>
                        <m:ctrlPr>
                          <a:rPr lang="en-US" sz="2400" b="0" i="1" smtClean="0">
                            <a:latin typeface="Cambria Math" panose="02040503050406030204" pitchFamily="18" charset="0"/>
                            <a:ea typeface="Calibri" panose="020F0502020204030204"/>
                            <a:cs typeface="Calibri"/>
                          </a:rPr>
                        </m:ctrlPr>
                      </m:sSubSupPr>
                      <m:e>
                        <m:r>
                          <a:rPr lang="en-US" sz="2400" b="0" i="1" smtClean="0">
                            <a:latin typeface="Cambria Math" panose="02040503050406030204" pitchFamily="18" charset="0"/>
                            <a:ea typeface="Calibri" panose="020F0502020204030204"/>
                            <a:cs typeface="Calibri"/>
                          </a:rPr>
                          <m:t>𝑇</m:t>
                        </m:r>
                      </m:e>
                      <m:sub>
                        <m:r>
                          <a:rPr lang="en-US" sz="2400" b="0" i="1" smtClean="0">
                            <a:latin typeface="Cambria Math" panose="02040503050406030204" pitchFamily="18" charset="0"/>
                            <a:ea typeface="Calibri" panose="020F0502020204030204"/>
                            <a:cs typeface="Calibri"/>
                          </a:rPr>
                          <m:t>𝑘</m:t>
                        </m:r>
                      </m:sub>
                      <m:sup>
                        <m:r>
                          <a:rPr lang="en-US" sz="2400" b="0" i="1" smtClean="0">
                            <a:latin typeface="Cambria Math" panose="02040503050406030204" pitchFamily="18" charset="0"/>
                            <a:ea typeface="Calibri" panose="020F0502020204030204"/>
                            <a:cs typeface="Calibri"/>
                          </a:rPr>
                          <m:t>𝑙</m:t>
                        </m:r>
                      </m:sup>
                    </m:sSubSup>
                    <m:r>
                      <a:rPr lang="en-US" sz="2400" b="0" i="1" smtClean="0">
                        <a:latin typeface="Cambria Math" panose="02040503050406030204" pitchFamily="18" charset="0"/>
                        <a:ea typeface="Calibri" panose="020F0502020204030204"/>
                        <a:cs typeface="Calibri"/>
                      </a:rPr>
                      <m:t>≤</m:t>
                    </m:r>
                    <m:sSub>
                      <m:sSubPr>
                        <m:ctrlPr>
                          <a:rPr lang="en-US" sz="2400" b="0" i="1" smtClean="0">
                            <a:latin typeface="Cambria Math" panose="02040503050406030204" pitchFamily="18" charset="0"/>
                            <a:ea typeface="Calibri" panose="020F0502020204030204"/>
                            <a:cs typeface="Calibri"/>
                          </a:rPr>
                        </m:ctrlPr>
                      </m:sSubPr>
                      <m:e>
                        <m:r>
                          <a:rPr lang="en-US" sz="2400" b="0" i="1" smtClean="0">
                            <a:latin typeface="Cambria Math" panose="02040503050406030204" pitchFamily="18" charset="0"/>
                            <a:ea typeface="Calibri" panose="020F0502020204030204"/>
                            <a:cs typeface="Calibri"/>
                          </a:rPr>
                          <m:t>𝑥</m:t>
                        </m:r>
                      </m:e>
                      <m:sub>
                        <m:r>
                          <a:rPr lang="en-US" sz="2400" b="0" i="1" smtClean="0">
                            <a:latin typeface="Cambria Math" panose="02040503050406030204" pitchFamily="18" charset="0"/>
                            <a:ea typeface="Calibri" panose="020F0502020204030204"/>
                            <a:cs typeface="Calibri"/>
                          </a:rPr>
                          <m:t>𝑖</m:t>
                        </m:r>
                      </m:sub>
                    </m:sSub>
                    <m:r>
                      <a:rPr lang="en-US" sz="2400" b="0" i="1" smtClean="0">
                        <a:latin typeface="Cambria Math" panose="02040503050406030204" pitchFamily="18" charset="0"/>
                        <a:ea typeface="Calibri" panose="020F0502020204030204"/>
                        <a:cs typeface="Calibri"/>
                      </a:rPr>
                      <m:t>)</m:t>
                    </m:r>
                  </m:oMath>
                </a14:m>
                <a:r>
                  <a:rPr lang="en-US" sz="2400" dirty="0">
                    <a:latin typeface="+mj-lt"/>
                    <a:ea typeface="Calibri" panose="020F0502020204030204"/>
                    <a:cs typeface="Calibri"/>
                  </a:rPr>
                  <a:t>, for numerical data, and a modified, timing attack resistant Veugen encrypted equality comparison protocol </a:t>
                </a:r>
                <a14:m>
                  <m:oMath xmlns:m="http://schemas.openxmlformats.org/officeDocument/2006/math">
                    <m:r>
                      <a:rPr lang="en-US" sz="2400" i="1">
                        <a:latin typeface="Cambria Math" panose="02040503050406030204" pitchFamily="18" charset="0"/>
                        <a:ea typeface="Calibri" panose="020F0502020204030204"/>
                        <a:cs typeface="Calibri"/>
                      </a:rPr>
                      <m:t>1(</m:t>
                    </m:r>
                    <m:sSubSup>
                      <m:sSubSupPr>
                        <m:ctrlPr>
                          <a:rPr lang="en-US" sz="2400" i="1">
                            <a:latin typeface="Cambria Math" panose="02040503050406030204" pitchFamily="18" charset="0"/>
                            <a:ea typeface="Calibri" panose="020F0502020204030204"/>
                            <a:cs typeface="Calibri"/>
                          </a:rPr>
                        </m:ctrlPr>
                      </m:sSubSupPr>
                      <m:e>
                        <m:r>
                          <a:rPr lang="en-US" sz="2400" i="1">
                            <a:latin typeface="Cambria Math" panose="02040503050406030204" pitchFamily="18" charset="0"/>
                            <a:ea typeface="Calibri" panose="020F0502020204030204"/>
                            <a:cs typeface="Calibri"/>
                          </a:rPr>
                          <m:t>𝑇</m:t>
                        </m:r>
                      </m:e>
                      <m:sub>
                        <m:r>
                          <a:rPr lang="en-US" sz="2400" i="1">
                            <a:latin typeface="Cambria Math" panose="02040503050406030204" pitchFamily="18" charset="0"/>
                            <a:ea typeface="Calibri" panose="020F0502020204030204"/>
                            <a:cs typeface="Calibri"/>
                          </a:rPr>
                          <m:t>𝑘</m:t>
                        </m:r>
                      </m:sub>
                      <m:sup>
                        <m:r>
                          <a:rPr lang="en-US" sz="2400" i="1">
                            <a:latin typeface="Cambria Math" panose="02040503050406030204" pitchFamily="18" charset="0"/>
                            <a:ea typeface="Calibri" panose="020F0502020204030204"/>
                            <a:cs typeface="Calibri"/>
                          </a:rPr>
                          <m:t>𝑙</m:t>
                        </m:r>
                      </m:sup>
                    </m:sSubSup>
                    <m:r>
                      <a:rPr lang="en-US" sz="2400" b="0" i="1" smtClean="0">
                        <a:latin typeface="Cambria Math" panose="02040503050406030204" pitchFamily="18" charset="0"/>
                        <a:ea typeface="Calibri" panose="020F0502020204030204"/>
                        <a:cs typeface="Calibri"/>
                      </a:rPr>
                      <m:t>==</m:t>
                    </m:r>
                    <m:sSub>
                      <m:sSubPr>
                        <m:ctrlPr>
                          <a:rPr lang="en-US" sz="2400" i="1">
                            <a:latin typeface="Cambria Math" panose="02040503050406030204" pitchFamily="18" charset="0"/>
                            <a:ea typeface="Calibri" panose="020F0502020204030204"/>
                            <a:cs typeface="Calibri"/>
                          </a:rPr>
                        </m:ctrlPr>
                      </m:sSubPr>
                      <m:e>
                        <m:r>
                          <a:rPr lang="en-US" sz="2400" i="1">
                            <a:latin typeface="Cambria Math" panose="02040503050406030204" pitchFamily="18" charset="0"/>
                            <a:ea typeface="Calibri" panose="020F0502020204030204"/>
                            <a:cs typeface="Calibri"/>
                          </a:rPr>
                          <m:t>𝑥</m:t>
                        </m:r>
                      </m:e>
                      <m:sub>
                        <m:r>
                          <a:rPr lang="en-US" sz="2400" i="1">
                            <a:latin typeface="Cambria Math" panose="02040503050406030204" pitchFamily="18" charset="0"/>
                            <a:ea typeface="Calibri" panose="020F0502020204030204"/>
                            <a:cs typeface="Calibri"/>
                          </a:rPr>
                          <m:t>𝑖</m:t>
                        </m:r>
                      </m:sub>
                    </m:sSub>
                    <m:r>
                      <a:rPr lang="en-US" sz="2400" i="1">
                        <a:latin typeface="Cambria Math" panose="02040503050406030204" pitchFamily="18" charset="0"/>
                        <a:ea typeface="Calibri" panose="020F0502020204030204"/>
                        <a:cs typeface="Calibri"/>
                      </a:rPr>
                      <m:t>)</m:t>
                    </m:r>
                  </m:oMath>
                </a14:m>
                <a:r>
                  <a:rPr lang="en-US" sz="2400" dirty="0">
                    <a:latin typeface="+mj-lt"/>
                    <a:ea typeface="Calibri" panose="020F0502020204030204"/>
                    <a:cs typeface="Calibri"/>
                  </a:rPr>
                  <a:t>, for categorical data.</a:t>
                </a:r>
                <a:endParaRPr lang="en-US" sz="2400" dirty="0">
                  <a:latin typeface="+mj-lt"/>
                  <a:cs typeface="Calibri"/>
                </a:endParaRPr>
              </a:p>
            </p:txBody>
          </p:sp>
        </mc:Choice>
        <mc:Fallback xmlns="">
          <p:sp>
            <p:nvSpPr>
              <p:cNvPr id="10" name="Text Placeholder 2">
                <a:extLst>
                  <a:ext uri="{FF2B5EF4-FFF2-40B4-BE49-F238E27FC236}">
                    <a16:creationId xmlns:a16="http://schemas.microsoft.com/office/drawing/2014/main" id="{EBE1376B-8F0D-9D0B-BBDF-259CECB5B9EF}"/>
                  </a:ext>
                </a:extLst>
              </p:cNvPr>
              <p:cNvSpPr>
                <a:spLocks noGrp="1" noRot="1" noChangeAspect="1" noMove="1" noResize="1" noEditPoints="1" noAdjustHandles="1" noChangeArrowheads="1" noChangeShapeType="1" noTextEdit="1"/>
              </p:cNvSpPr>
              <p:nvPr>
                <p:ph type="body" idx="1"/>
              </p:nvPr>
            </p:nvSpPr>
            <p:spPr>
              <a:xfrm>
                <a:off x="0" y="709496"/>
                <a:ext cx="8489796" cy="3724507"/>
              </a:xfrm>
              <a:blipFill>
                <a:blip r:embed="rId2"/>
                <a:stretch>
                  <a:fillRect t="-164" r="-1436"/>
                </a:stretch>
              </a:blipFill>
            </p:spPr>
            <p:txBody>
              <a:bodyPr/>
              <a:lstStyle/>
              <a:p>
                <a:r>
                  <a:rPr lang="en-US">
                    <a:noFill/>
                  </a:rPr>
                  <a:t> </a:t>
                </a:r>
              </a:p>
            </p:txBody>
          </p:sp>
        </mc:Fallback>
      </mc:AlternateContent>
    </p:spTree>
    <p:extLst>
      <p:ext uri="{BB962C8B-B14F-4D97-AF65-F5344CB8AC3E}">
        <p14:creationId xmlns:p14="http://schemas.microsoft.com/office/powerpoint/2010/main" val="4046855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BF254-FC34-1E4C-1382-21B81EEFD2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CF84B2D-0DD6-4F98-C9C8-E6A148289251}"/>
              </a:ext>
            </a:extLst>
          </p:cNvPr>
          <p:cNvSpPr>
            <a:spLocks noGrp="1"/>
          </p:cNvSpPr>
          <p:nvPr>
            <p:ph type="title"/>
          </p:nvPr>
        </p:nvSpPr>
        <p:spPr>
          <a:xfrm>
            <a:off x="359550" y="103054"/>
            <a:ext cx="8424900" cy="655229"/>
          </a:xfrm>
        </p:spPr>
        <p:txBody>
          <a:bodyPr spcFirstLastPara="1" wrap="square" lIns="91425" tIns="91425" rIns="91425" bIns="91425" anchor="t" anchorCtr="0">
            <a:normAutofit fontScale="90000"/>
          </a:bodyPr>
          <a:lstStyle/>
          <a:p>
            <a:r>
              <a:rPr lang="en-US" dirty="0"/>
              <a:t>Security Analysis</a:t>
            </a:r>
            <a:endParaRPr lang="en-US" b="0" i="0" u="none" strike="noStrike" cap="none" dirty="0"/>
          </a:p>
        </p:txBody>
      </p:sp>
      <p:sp>
        <p:nvSpPr>
          <p:cNvPr id="10" name="Text Placeholder 2">
            <a:extLst>
              <a:ext uri="{FF2B5EF4-FFF2-40B4-BE49-F238E27FC236}">
                <a16:creationId xmlns:a16="http://schemas.microsoft.com/office/drawing/2014/main" id="{FAE46AE7-0B6B-84E9-2FD4-CE6CDF75E4C3}"/>
              </a:ext>
            </a:extLst>
          </p:cNvPr>
          <p:cNvSpPr>
            <a:spLocks noGrp="1"/>
          </p:cNvSpPr>
          <p:nvPr>
            <p:ph type="body" idx="1"/>
          </p:nvPr>
        </p:nvSpPr>
        <p:spPr>
          <a:xfrm>
            <a:off x="-706244" y="572524"/>
            <a:ext cx="9850244" cy="4281973"/>
          </a:xfrm>
        </p:spPr>
        <p:txBody>
          <a:bodyPr>
            <a:normAutofit lnSpcReduction="10000"/>
          </a:bodyPr>
          <a:lstStyle/>
          <a:p>
            <a:pPr marL="742950" indent="0">
              <a:lnSpc>
                <a:spcPct val="110000"/>
              </a:lnSpc>
              <a:buNone/>
            </a:pPr>
            <a:r>
              <a:rPr lang="en-US" sz="1600" dirty="0">
                <a:latin typeface="+mj-lt"/>
                <a:ea typeface="Calibri" panose="020F0502020204030204"/>
                <a:cs typeface="Calibri"/>
              </a:rPr>
              <a:t>Security analysis is performed by assuming HBC</a:t>
            </a:r>
          </a:p>
          <a:p>
            <a:pPr marL="742950" indent="0">
              <a:lnSpc>
                <a:spcPct val="110000"/>
              </a:lnSpc>
              <a:buFont typeface="Wingdings" panose="05000000000000000000" pitchFamily="2" charset="2"/>
              <a:buChar char="q"/>
            </a:pPr>
            <a:r>
              <a:rPr lang="en-US" sz="1600" dirty="0">
                <a:latin typeface="+mj-lt"/>
                <a:ea typeface="Calibri" panose="020F0502020204030204"/>
                <a:cs typeface="Calibri"/>
              </a:rPr>
              <a:t> Security against an HBC client</a:t>
            </a:r>
          </a:p>
          <a:p>
            <a:pPr marL="1200150" lvl="1" indent="0">
              <a:lnSpc>
                <a:spcPct val="110000"/>
              </a:lnSpc>
              <a:spcBef>
                <a:spcPts val="0"/>
              </a:spcBef>
              <a:buFont typeface="Wingdings" panose="05000000000000000000" pitchFamily="2" charset="2"/>
              <a:buChar char="q"/>
            </a:pPr>
            <a:r>
              <a:rPr lang="en-US" sz="1600" dirty="0">
                <a:latin typeface="+mj-lt"/>
                <a:ea typeface="Calibri" panose="020F0502020204030204"/>
                <a:cs typeface="Calibri"/>
              </a:rPr>
              <a:t> Client throttling </a:t>
            </a:r>
          </a:p>
          <a:p>
            <a:pPr marL="1657350" lvl="2" indent="0">
              <a:lnSpc>
                <a:spcPct val="110000"/>
              </a:lnSpc>
              <a:spcBef>
                <a:spcPts val="0"/>
              </a:spcBef>
              <a:buFont typeface="Wingdings" panose="05000000000000000000" pitchFamily="2" charset="2"/>
              <a:buChar char="q"/>
            </a:pPr>
            <a:r>
              <a:rPr lang="en-US" sz="1600" dirty="0">
                <a:latin typeface="+mj-lt"/>
                <a:ea typeface="Calibri" panose="020F0502020204030204"/>
                <a:cs typeface="Calibri"/>
              </a:rPr>
              <a:t> The level-sites can limit number of client requests to prevent thresholds being reverse engineered</a:t>
            </a:r>
          </a:p>
          <a:p>
            <a:pPr marL="1657350" lvl="2" indent="0">
              <a:lnSpc>
                <a:spcPct val="110000"/>
              </a:lnSpc>
              <a:spcBef>
                <a:spcPts val="0"/>
              </a:spcBef>
              <a:buFont typeface="Wingdings" panose="05000000000000000000" pitchFamily="2" charset="2"/>
              <a:buChar char="q"/>
            </a:pPr>
            <a:r>
              <a:rPr lang="en-US" sz="1600" dirty="0">
                <a:latin typeface="+mj-lt"/>
                <a:ea typeface="Calibri" panose="020F0502020204030204"/>
                <a:cs typeface="Calibri"/>
              </a:rPr>
              <a:t> The level-site returning classification can add extra delay, so the client won't know if the classification was at level-site </a:t>
            </a:r>
            <a:r>
              <a:rPr lang="en-US" sz="1600" b="1" dirty="0">
                <a:latin typeface="+mj-lt"/>
                <a:ea typeface="Calibri" panose="020F0502020204030204"/>
                <a:cs typeface="Calibri"/>
              </a:rPr>
              <a:t>l </a:t>
            </a:r>
            <a:r>
              <a:rPr lang="en-US" sz="1600" dirty="0">
                <a:latin typeface="+mj-lt"/>
                <a:ea typeface="Calibri" panose="020F0502020204030204"/>
                <a:cs typeface="Calibri"/>
              </a:rPr>
              <a:t>or </a:t>
            </a:r>
            <a:r>
              <a:rPr lang="en-US" sz="1600" b="1" dirty="0">
                <a:latin typeface="+mj-lt"/>
                <a:ea typeface="Calibri" panose="020F0502020204030204"/>
                <a:cs typeface="Calibri"/>
              </a:rPr>
              <a:t>l + 1</a:t>
            </a:r>
            <a:r>
              <a:rPr lang="en-US" sz="1600" dirty="0">
                <a:latin typeface="+mj-lt"/>
                <a:ea typeface="Calibri" panose="020F0502020204030204"/>
                <a:cs typeface="Calibri"/>
              </a:rPr>
              <a:t> </a:t>
            </a:r>
          </a:p>
          <a:p>
            <a:pPr marL="1200150" lvl="1" indent="0">
              <a:lnSpc>
                <a:spcPct val="110000"/>
              </a:lnSpc>
              <a:spcBef>
                <a:spcPts val="0"/>
              </a:spcBef>
              <a:buFont typeface="Wingdings" panose="05000000000000000000" pitchFamily="2" charset="2"/>
              <a:buChar char="q"/>
            </a:pPr>
            <a:r>
              <a:rPr lang="en-US" sz="1600" dirty="0">
                <a:latin typeface="+mj-lt"/>
                <a:ea typeface="Calibri" panose="020F0502020204030204"/>
                <a:cs typeface="Calibri"/>
              </a:rPr>
              <a:t> The input vector is secure due to HE</a:t>
            </a:r>
          </a:p>
          <a:p>
            <a:pPr marL="742950" indent="0">
              <a:lnSpc>
                <a:spcPct val="110000"/>
              </a:lnSpc>
              <a:buFont typeface="Wingdings" panose="05000000000000000000" pitchFamily="2" charset="2"/>
              <a:buChar char="q"/>
            </a:pPr>
            <a:r>
              <a:rPr lang="en-US" sz="1600" dirty="0">
                <a:latin typeface="+mj-lt"/>
                <a:ea typeface="Calibri" panose="020F0502020204030204"/>
                <a:cs typeface="Calibri"/>
              </a:rPr>
              <a:t> Security against an HBC level-site </a:t>
            </a:r>
            <a:r>
              <a:rPr lang="en-US" sz="1600" b="1" dirty="0">
                <a:latin typeface="+mj-lt"/>
                <a:ea typeface="Calibri" panose="020F0502020204030204"/>
                <a:cs typeface="Calibri"/>
              </a:rPr>
              <a:t>l</a:t>
            </a:r>
            <a:endParaRPr lang="en-US" sz="1600" dirty="0">
              <a:latin typeface="+mj-lt"/>
              <a:ea typeface="Calibri" panose="020F0502020204030204"/>
              <a:cs typeface="Calibri"/>
            </a:endParaRPr>
          </a:p>
          <a:p>
            <a:pPr marL="1200150" lvl="1" indent="0">
              <a:lnSpc>
                <a:spcPct val="110000"/>
              </a:lnSpc>
              <a:spcBef>
                <a:spcPts val="0"/>
              </a:spcBef>
              <a:buFont typeface="Wingdings" panose="05000000000000000000" pitchFamily="2" charset="2"/>
              <a:buChar char="q"/>
            </a:pPr>
            <a:r>
              <a:rPr lang="en-US" sz="1600" dirty="0">
                <a:latin typeface="+mj-lt"/>
                <a:ea typeface="Calibri" panose="020F0502020204030204"/>
                <a:cs typeface="Calibri"/>
              </a:rPr>
              <a:t> Level-site has access only to encrypted data</a:t>
            </a:r>
          </a:p>
          <a:p>
            <a:pPr marL="1200150" lvl="1" indent="0">
              <a:lnSpc>
                <a:spcPct val="110000"/>
              </a:lnSpc>
              <a:spcBef>
                <a:spcPts val="0"/>
              </a:spcBef>
              <a:buFont typeface="Wingdings" panose="05000000000000000000" pitchFamily="2" charset="2"/>
              <a:buChar char="q"/>
            </a:pPr>
            <a:r>
              <a:rPr lang="en-US" sz="1600" dirty="0">
                <a:latin typeface="+mj-lt"/>
                <a:ea typeface="Calibri" panose="020F0502020204030204"/>
                <a:cs typeface="Calibri"/>
              </a:rPr>
              <a:t> Index has no relation to encrypted </a:t>
            </a:r>
          </a:p>
          <a:p>
            <a:pPr marL="1200150" lvl="1" indent="0">
              <a:lnSpc>
                <a:spcPct val="110000"/>
              </a:lnSpc>
              <a:spcBef>
                <a:spcPts val="0"/>
              </a:spcBef>
              <a:buFont typeface="Wingdings" panose="05000000000000000000" pitchFamily="2" charset="2"/>
              <a:buChar char="q"/>
            </a:pPr>
            <a:r>
              <a:rPr lang="en-US" sz="1600" dirty="0">
                <a:latin typeface="+mj-lt"/>
                <a:ea typeface="Calibri" panose="020F0502020204030204"/>
                <a:cs typeface="Calibri"/>
              </a:rPr>
              <a:t> Security against side-channel attacks.</a:t>
            </a:r>
          </a:p>
          <a:p>
            <a:pPr marL="1657350" lvl="2" indent="0">
              <a:lnSpc>
                <a:spcPct val="110000"/>
              </a:lnSpc>
              <a:spcBef>
                <a:spcPts val="0"/>
              </a:spcBef>
              <a:buFont typeface="Wingdings" panose="05000000000000000000" pitchFamily="2" charset="2"/>
              <a:buChar char="q"/>
            </a:pPr>
            <a:r>
              <a:rPr lang="en-US" sz="1600" dirty="0">
                <a:latin typeface="+mj-lt"/>
                <a:ea typeface="Calibri" panose="020F0502020204030204"/>
                <a:cs typeface="Calibri"/>
              </a:rPr>
              <a:t> Can split level-sites between two non-colluding providers </a:t>
            </a:r>
          </a:p>
          <a:p>
            <a:pPr marL="1657350" lvl="2" indent="0">
              <a:lnSpc>
                <a:spcPct val="110000"/>
              </a:lnSpc>
              <a:spcBef>
                <a:spcPts val="0"/>
              </a:spcBef>
              <a:buFont typeface="Wingdings" panose="05000000000000000000" pitchFamily="2" charset="2"/>
              <a:buChar char="q"/>
            </a:pPr>
            <a:r>
              <a:rPr lang="en-US" sz="1600" dirty="0">
                <a:latin typeface="+mj-lt"/>
                <a:ea typeface="Calibri" panose="020F0502020204030204"/>
                <a:cs typeface="Calibri"/>
              </a:rPr>
              <a:t> Containers offer strong power-based attack mitigations and make key rotation easier </a:t>
            </a:r>
          </a:p>
          <a:p>
            <a:pPr marL="1200150" lvl="1" indent="0">
              <a:lnSpc>
                <a:spcPct val="110000"/>
              </a:lnSpc>
              <a:spcBef>
                <a:spcPts val="0"/>
              </a:spcBef>
              <a:buFont typeface="Wingdings" panose="05000000000000000000" pitchFamily="2" charset="2"/>
              <a:buChar char="q"/>
            </a:pPr>
            <a:r>
              <a:rPr lang="en-US" sz="1600" dirty="0">
                <a:latin typeface="+mj-lt"/>
                <a:ea typeface="Calibri" panose="020F0502020204030204"/>
                <a:cs typeface="Calibri"/>
              </a:rPr>
              <a:t> All level-sites only complete 1 encrypted comparison, and they use a timing attack resistant comparison protocol</a:t>
            </a:r>
          </a:p>
          <a:p>
            <a:pPr marL="742950" indent="-285750">
              <a:lnSpc>
                <a:spcPct val="110000"/>
              </a:lnSpc>
              <a:buFont typeface="Wingdings" panose="05000000000000000000" pitchFamily="2" charset="2"/>
              <a:buChar char="q"/>
            </a:pPr>
            <a:endParaRPr lang="en-US" sz="700" dirty="0">
              <a:latin typeface="+mj-lt"/>
              <a:cs typeface="Calibri"/>
            </a:endParaRPr>
          </a:p>
        </p:txBody>
      </p:sp>
    </p:spTree>
    <p:extLst>
      <p:ext uri="{BB962C8B-B14F-4D97-AF65-F5344CB8AC3E}">
        <p14:creationId xmlns:p14="http://schemas.microsoft.com/office/powerpoint/2010/main" val="2019821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8C36E-7FCD-8D10-3D12-11F7383E8AA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B1BE5CA-CC72-F23F-E35E-B08EA62E8BC8}"/>
              </a:ext>
            </a:extLst>
          </p:cNvPr>
          <p:cNvSpPr>
            <a:spLocks noGrp="1"/>
          </p:cNvSpPr>
          <p:nvPr>
            <p:ph type="title"/>
          </p:nvPr>
        </p:nvSpPr>
        <p:spPr>
          <a:xfrm>
            <a:off x="359550" y="304384"/>
            <a:ext cx="8424900" cy="655229"/>
          </a:xfrm>
        </p:spPr>
        <p:txBody>
          <a:bodyPr spcFirstLastPara="1" wrap="square" lIns="91425" tIns="91425" rIns="91425" bIns="91425" anchor="t" anchorCtr="0">
            <a:normAutofit fontScale="90000"/>
          </a:bodyPr>
          <a:lstStyle/>
          <a:p>
            <a:r>
              <a:rPr lang="en-US" dirty="0"/>
              <a:t>Experiment Setup</a:t>
            </a:r>
            <a:endParaRPr lang="en-US" b="0" i="0" u="none" strike="noStrike" cap="none" dirty="0"/>
          </a:p>
        </p:txBody>
      </p:sp>
      <p:sp>
        <p:nvSpPr>
          <p:cNvPr id="10" name="Text Placeholder 2">
            <a:extLst>
              <a:ext uri="{FF2B5EF4-FFF2-40B4-BE49-F238E27FC236}">
                <a16:creationId xmlns:a16="http://schemas.microsoft.com/office/drawing/2014/main" id="{59D9575A-D347-ED70-53A7-49FDEE0CE34F}"/>
              </a:ext>
            </a:extLst>
          </p:cNvPr>
          <p:cNvSpPr>
            <a:spLocks noGrp="1"/>
          </p:cNvSpPr>
          <p:nvPr>
            <p:ph type="body" idx="1"/>
          </p:nvPr>
        </p:nvSpPr>
        <p:spPr>
          <a:xfrm>
            <a:off x="-456194" y="959004"/>
            <a:ext cx="9240644" cy="3552497"/>
          </a:xfrm>
        </p:spPr>
        <p:txBody>
          <a:bodyPr>
            <a:normAutofit/>
          </a:bodyPr>
          <a:lstStyle/>
          <a:p>
            <a:pPr marL="742950" indent="0">
              <a:lnSpc>
                <a:spcPct val="120000"/>
              </a:lnSpc>
              <a:buFont typeface="Wingdings" panose="05000000000000000000" pitchFamily="2" charset="2"/>
              <a:buChar char="q"/>
            </a:pPr>
            <a:r>
              <a:rPr lang="en-US" sz="2000" dirty="0">
                <a:latin typeface="+mj-lt"/>
                <a:ea typeface="Calibri" panose="020F0502020204030204"/>
                <a:cs typeface="Calibri"/>
              </a:rPr>
              <a:t> We implemented and tested the proposed approach using Amazon Elastic Kubernetes Service (EKS). We used t2.medium EC2 instances, which have 2 vCPUs and 4 GB RAM.</a:t>
            </a:r>
          </a:p>
          <a:p>
            <a:pPr marL="742950" indent="0">
              <a:lnSpc>
                <a:spcPct val="120000"/>
              </a:lnSpc>
              <a:buFont typeface="Wingdings" panose="05000000000000000000" pitchFamily="2" charset="2"/>
              <a:buChar char="q"/>
            </a:pPr>
            <a:r>
              <a:rPr lang="en-US" sz="2000" dirty="0">
                <a:latin typeface="+mj-lt"/>
                <a:ea typeface="Calibri" panose="020F0502020204030204"/>
                <a:cs typeface="Calibri"/>
              </a:rPr>
              <a:t> Our open-source code implementation used a homomorphic encryption library implemented in Java that implements Joye and Salehi's encrypted integer protocol and Veugen's encrypted equality comparison.</a:t>
            </a:r>
          </a:p>
          <a:p>
            <a:pPr marL="742950" indent="0">
              <a:lnSpc>
                <a:spcPct val="120000"/>
              </a:lnSpc>
              <a:buFont typeface="Wingdings" panose="05000000000000000000" pitchFamily="2" charset="2"/>
              <a:buChar char="q"/>
            </a:pPr>
            <a:r>
              <a:rPr lang="en-US" sz="2000" dirty="0">
                <a:latin typeface="+mj-lt"/>
                <a:ea typeface="Calibri" panose="020F0502020204030204"/>
                <a:cs typeface="Calibri"/>
              </a:rPr>
              <a:t> We used Docker containers and Kubernetes, as it allows the creation of replicas and supports horizontal scaling.</a:t>
            </a:r>
          </a:p>
          <a:p>
            <a:pPr marL="742950" indent="-285750">
              <a:lnSpc>
                <a:spcPct val="100000"/>
              </a:lnSpc>
              <a:buFont typeface="Wingdings" panose="05000000000000000000" pitchFamily="2" charset="2"/>
              <a:buChar char="q"/>
            </a:pPr>
            <a:endParaRPr lang="en-US" sz="700" dirty="0">
              <a:latin typeface="+mj-lt"/>
              <a:cs typeface="Calibri"/>
            </a:endParaRPr>
          </a:p>
        </p:txBody>
      </p:sp>
    </p:spTree>
    <p:extLst>
      <p:ext uri="{BB962C8B-B14F-4D97-AF65-F5344CB8AC3E}">
        <p14:creationId xmlns:p14="http://schemas.microsoft.com/office/powerpoint/2010/main" val="4245223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1CCD3-B62C-F15F-CC65-5654B34816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367B0ED-6DD1-1E01-46D8-C8D69732422E}"/>
              </a:ext>
            </a:extLst>
          </p:cNvPr>
          <p:cNvSpPr>
            <a:spLocks noGrp="1"/>
          </p:cNvSpPr>
          <p:nvPr>
            <p:ph type="title"/>
          </p:nvPr>
        </p:nvSpPr>
        <p:spPr>
          <a:xfrm>
            <a:off x="448760" y="0"/>
            <a:ext cx="8424900" cy="1087779"/>
          </a:xfrm>
        </p:spPr>
        <p:txBody>
          <a:bodyPr spcFirstLastPara="1" wrap="square" lIns="91425" tIns="91425" rIns="91425" bIns="91425" anchor="t" anchorCtr="0">
            <a:normAutofit fontScale="90000"/>
          </a:bodyPr>
          <a:lstStyle/>
          <a:p>
            <a:r>
              <a:rPr lang="en-US" dirty="0"/>
              <a:t>Experimental Results compared with Joye and Salehi</a:t>
            </a:r>
            <a:endParaRPr lang="en-US" b="0" i="0" u="none" strike="noStrike" cap="none" dirty="0"/>
          </a:p>
        </p:txBody>
      </p:sp>
      <p:sp>
        <p:nvSpPr>
          <p:cNvPr id="10" name="Text Placeholder 2">
            <a:extLst>
              <a:ext uri="{FF2B5EF4-FFF2-40B4-BE49-F238E27FC236}">
                <a16:creationId xmlns:a16="http://schemas.microsoft.com/office/drawing/2014/main" id="{0742B680-EB02-4CB3-6EBA-75C674AEA9F3}"/>
              </a:ext>
            </a:extLst>
          </p:cNvPr>
          <p:cNvSpPr>
            <a:spLocks noGrp="1"/>
          </p:cNvSpPr>
          <p:nvPr>
            <p:ph type="body" idx="1"/>
          </p:nvPr>
        </p:nvSpPr>
        <p:spPr>
          <a:xfrm>
            <a:off x="-463627" y="1028306"/>
            <a:ext cx="9771178" cy="1789236"/>
          </a:xfrm>
        </p:spPr>
        <p:txBody>
          <a:bodyPr>
            <a:normAutofit/>
          </a:bodyPr>
          <a:lstStyle/>
          <a:p>
            <a:pPr marL="742950" indent="-285750">
              <a:lnSpc>
                <a:spcPct val="100000"/>
              </a:lnSpc>
              <a:buFont typeface="Wingdings" panose="05000000000000000000" pitchFamily="2" charset="2"/>
              <a:buChar char="q"/>
            </a:pPr>
            <a:r>
              <a:rPr lang="en-US" sz="1800" dirty="0">
                <a:latin typeface="+mj-lt"/>
                <a:ea typeface="Calibri" panose="020F0502020204030204"/>
                <a:cs typeface="Calibri"/>
              </a:rPr>
              <a:t>The average depth for the hypothyroid set is 2.78, which corresponds to a value between 0.807 and 1.772 seconds. This is significantly faster than the Joye and Salehi approach. </a:t>
            </a:r>
          </a:p>
          <a:p>
            <a:pPr marL="742950" indent="-285750">
              <a:lnSpc>
                <a:spcPct val="100000"/>
              </a:lnSpc>
              <a:buFont typeface="Wingdings" panose="05000000000000000000" pitchFamily="2" charset="2"/>
              <a:buChar char="q"/>
            </a:pPr>
            <a:r>
              <a:rPr lang="en-US" sz="1800" dirty="0">
                <a:latin typeface="+mj-lt"/>
                <a:ea typeface="Calibri" panose="020F0502020204030204"/>
                <a:cs typeface="Calibri"/>
              </a:rPr>
              <a:t>Similarly, the average depth for Nursery data is 5.99 which corresponds to a value between 2.041 and 2.950 seconds, again much less than 4.140 of Joye and Salehi.</a:t>
            </a:r>
            <a:endParaRPr lang="en-US" sz="1800" dirty="0">
              <a:latin typeface="+mj-lt"/>
            </a:endParaRPr>
          </a:p>
        </p:txBody>
      </p:sp>
      <p:graphicFrame>
        <p:nvGraphicFramePr>
          <p:cNvPr id="2" name="Table 1">
            <a:extLst>
              <a:ext uri="{FF2B5EF4-FFF2-40B4-BE49-F238E27FC236}">
                <a16:creationId xmlns:a16="http://schemas.microsoft.com/office/drawing/2014/main" id="{00A2FBA6-F26C-24C2-F5DB-45452294DF48}"/>
              </a:ext>
            </a:extLst>
          </p:cNvPr>
          <p:cNvGraphicFramePr>
            <a:graphicFrameLocks noGrp="1"/>
          </p:cNvGraphicFramePr>
          <p:nvPr>
            <p:extLst>
              <p:ext uri="{D42A27DB-BD31-4B8C-83A1-F6EECF244321}">
                <p14:modId xmlns:p14="http://schemas.microsoft.com/office/powerpoint/2010/main" val="3702068711"/>
              </p:ext>
            </p:extLst>
          </p:nvPr>
        </p:nvGraphicFramePr>
        <p:xfrm>
          <a:off x="778223" y="2558564"/>
          <a:ext cx="7837952" cy="1842390"/>
        </p:xfrm>
        <a:graphic>
          <a:graphicData uri="http://schemas.openxmlformats.org/drawingml/2006/table">
            <a:tbl>
              <a:tblPr firstRow="1" bandRow="1">
                <a:tableStyleId>{5C22544A-7EE6-4342-B048-85BDC9FD1C3A}</a:tableStyleId>
              </a:tblPr>
              <a:tblGrid>
                <a:gridCol w="1502298">
                  <a:extLst>
                    <a:ext uri="{9D8B030D-6E8A-4147-A177-3AD203B41FA5}">
                      <a16:colId xmlns:a16="http://schemas.microsoft.com/office/drawing/2014/main" val="5546912"/>
                    </a:ext>
                  </a:extLst>
                </a:gridCol>
                <a:gridCol w="1698717">
                  <a:extLst>
                    <a:ext uri="{9D8B030D-6E8A-4147-A177-3AD203B41FA5}">
                      <a16:colId xmlns:a16="http://schemas.microsoft.com/office/drawing/2014/main" val="272257466"/>
                    </a:ext>
                  </a:extLst>
                </a:gridCol>
                <a:gridCol w="1703637">
                  <a:extLst>
                    <a:ext uri="{9D8B030D-6E8A-4147-A177-3AD203B41FA5}">
                      <a16:colId xmlns:a16="http://schemas.microsoft.com/office/drawing/2014/main" val="2380330016"/>
                    </a:ext>
                  </a:extLst>
                </a:gridCol>
                <a:gridCol w="1463581">
                  <a:extLst>
                    <a:ext uri="{9D8B030D-6E8A-4147-A177-3AD203B41FA5}">
                      <a16:colId xmlns:a16="http://schemas.microsoft.com/office/drawing/2014/main" val="855164107"/>
                    </a:ext>
                  </a:extLst>
                </a:gridCol>
                <a:gridCol w="1469719">
                  <a:extLst>
                    <a:ext uri="{9D8B030D-6E8A-4147-A177-3AD203B41FA5}">
                      <a16:colId xmlns:a16="http://schemas.microsoft.com/office/drawing/2014/main" val="4005004660"/>
                    </a:ext>
                  </a:extLst>
                </a:gridCol>
              </a:tblGrid>
              <a:tr h="483550">
                <a:tc>
                  <a:txBody>
                    <a:bodyPr/>
                    <a:lstStyle/>
                    <a:p>
                      <a:pPr algn="ctr"/>
                      <a:r>
                        <a:rPr lang="en-US" sz="1400" dirty="0"/>
                        <a:t>Levels</a:t>
                      </a:r>
                    </a:p>
                  </a:txBody>
                  <a:tcPr/>
                </a:tc>
                <a:tc>
                  <a:txBody>
                    <a:bodyPr/>
                    <a:lstStyle/>
                    <a:p>
                      <a:pPr algn="ctr"/>
                      <a:r>
                        <a:rPr lang="en-US" sz="1400" dirty="0"/>
                        <a:t>Hypothyroid</a:t>
                      </a:r>
                    </a:p>
                    <a:p>
                      <a:pPr algn="ctr"/>
                      <a:r>
                        <a:rPr lang="en-US" sz="1400" dirty="0"/>
                        <a:t>Our Approach</a:t>
                      </a:r>
                    </a:p>
                  </a:txBody>
                  <a:tcPr/>
                </a:tc>
                <a:tc>
                  <a:txBody>
                    <a:bodyPr/>
                    <a:lstStyle/>
                    <a:p>
                      <a:pPr algn="ctr"/>
                      <a:r>
                        <a:rPr lang="en-US" sz="1400" dirty="0"/>
                        <a:t>Hypothyroid </a:t>
                      </a:r>
                    </a:p>
                    <a:p>
                      <a:pPr algn="ctr"/>
                      <a:r>
                        <a:rPr lang="en-US" sz="1400" dirty="0"/>
                        <a:t>Joye &amp; Salehi</a:t>
                      </a:r>
                    </a:p>
                  </a:txBody>
                  <a:tcPr/>
                </a:tc>
                <a:tc>
                  <a:txBody>
                    <a:bodyPr/>
                    <a:lstStyle/>
                    <a:p>
                      <a:pPr algn="ctr"/>
                      <a:r>
                        <a:rPr lang="en-US" sz="1400" dirty="0"/>
                        <a:t>Nursery</a:t>
                      </a:r>
                    </a:p>
                    <a:p>
                      <a:pPr algn="ctr"/>
                      <a:r>
                        <a:rPr lang="en-US" sz="1400" dirty="0"/>
                        <a:t>Our Approach</a:t>
                      </a:r>
                    </a:p>
                  </a:txBody>
                  <a:tcPr/>
                </a:tc>
                <a:tc>
                  <a:txBody>
                    <a:bodyPr/>
                    <a:lstStyle/>
                    <a:p>
                      <a:pPr algn="ctr"/>
                      <a:r>
                        <a:rPr lang="en-US" sz="1400" dirty="0"/>
                        <a:t>Nursery</a:t>
                      </a:r>
                    </a:p>
                    <a:p>
                      <a:pPr algn="ctr"/>
                      <a:r>
                        <a:rPr lang="en-US" sz="1400" dirty="0"/>
                        <a:t>Joye &amp; Salehi</a:t>
                      </a:r>
                    </a:p>
                  </a:txBody>
                  <a:tcPr/>
                </a:tc>
                <a:extLst>
                  <a:ext uri="{0D108BD9-81ED-4DB2-BD59-A6C34878D82A}">
                    <a16:rowId xmlns:a16="http://schemas.microsoft.com/office/drawing/2014/main" val="1156949666"/>
                  </a:ext>
                </a:extLst>
              </a:tr>
              <a:tr h="341329">
                <a:tc>
                  <a:txBody>
                    <a:bodyPr/>
                    <a:lstStyle/>
                    <a:p>
                      <a:pPr algn="ctr"/>
                      <a:r>
                        <a:rPr lang="en-US" sz="1400" dirty="0"/>
                        <a:t>2</a:t>
                      </a:r>
                    </a:p>
                  </a:txBody>
                  <a:tcPr/>
                </a:tc>
                <a:tc>
                  <a:txBody>
                    <a:bodyPr/>
                    <a:lstStyle/>
                    <a:p>
                      <a:pPr algn="ctr"/>
                      <a:r>
                        <a:rPr lang="en-US" sz="1400" b="1" dirty="0"/>
                        <a:t>0.807 s</a:t>
                      </a:r>
                    </a:p>
                  </a:txBody>
                  <a:tcPr/>
                </a:tc>
                <a:tc>
                  <a:txBody>
                    <a:bodyPr/>
                    <a:lstStyle/>
                    <a:p>
                      <a:pPr algn="ctr"/>
                      <a:r>
                        <a:rPr lang="en-US" sz="1400" dirty="0"/>
                        <a:t>3.279 s</a:t>
                      </a:r>
                    </a:p>
                  </a:txBody>
                  <a:tcPr/>
                </a:tc>
                <a:tc>
                  <a:txBody>
                    <a:bodyPr/>
                    <a:lstStyle/>
                    <a:p>
                      <a:pPr algn="ctr"/>
                      <a:r>
                        <a:rPr lang="en-US" sz="1400" b="1" dirty="0"/>
                        <a:t>0.656 s</a:t>
                      </a:r>
                    </a:p>
                  </a:txBody>
                  <a:tcPr/>
                </a:tc>
                <a:tc>
                  <a:txBody>
                    <a:bodyPr/>
                    <a:lstStyle/>
                    <a:p>
                      <a:pPr algn="ctr"/>
                      <a:r>
                        <a:rPr lang="en-US" sz="1400" dirty="0"/>
                        <a:t>4.140 s</a:t>
                      </a:r>
                    </a:p>
                  </a:txBody>
                  <a:tcPr/>
                </a:tc>
                <a:extLst>
                  <a:ext uri="{0D108BD9-81ED-4DB2-BD59-A6C34878D82A}">
                    <a16:rowId xmlns:a16="http://schemas.microsoft.com/office/drawing/2014/main" val="2371244743"/>
                  </a:ext>
                </a:extLst>
              </a:tr>
              <a:tr h="254415">
                <a:tc>
                  <a:txBody>
                    <a:bodyPr/>
                    <a:lstStyle/>
                    <a:p>
                      <a:pPr algn="ctr"/>
                      <a:r>
                        <a:rPr lang="en-US" sz="1400" dirty="0"/>
                        <a:t>4</a:t>
                      </a:r>
                    </a:p>
                  </a:txBody>
                  <a:tcPr/>
                </a:tc>
                <a:tc>
                  <a:txBody>
                    <a:bodyPr/>
                    <a:lstStyle/>
                    <a:p>
                      <a:pPr algn="ctr"/>
                      <a:r>
                        <a:rPr lang="en-US" sz="1400" b="1" dirty="0"/>
                        <a:t>1.772 s</a:t>
                      </a:r>
                    </a:p>
                  </a:txBody>
                  <a:tcPr/>
                </a:tc>
                <a:tc>
                  <a:txBody>
                    <a:bodyPr/>
                    <a:lstStyle/>
                    <a:p>
                      <a:pPr algn="ctr"/>
                      <a:r>
                        <a:rPr lang="en-US" sz="1400" dirty="0"/>
                        <a:t>3.279 s</a:t>
                      </a:r>
                    </a:p>
                  </a:txBody>
                  <a:tcPr/>
                </a:tc>
                <a:tc>
                  <a:txBody>
                    <a:bodyPr/>
                    <a:lstStyle/>
                    <a:p>
                      <a:pPr algn="ctr"/>
                      <a:r>
                        <a:rPr lang="en-US" sz="1400" b="1" dirty="0"/>
                        <a:t>2.401 s</a:t>
                      </a:r>
                    </a:p>
                  </a:txBody>
                  <a:tcPr/>
                </a:tc>
                <a:tc>
                  <a:txBody>
                    <a:bodyPr/>
                    <a:lstStyle/>
                    <a:p>
                      <a:pPr algn="ctr"/>
                      <a:r>
                        <a:rPr lang="en-US" sz="1400" dirty="0"/>
                        <a:t>4.140 s</a:t>
                      </a:r>
                    </a:p>
                  </a:txBody>
                  <a:tcPr/>
                </a:tc>
                <a:extLst>
                  <a:ext uri="{0D108BD9-81ED-4DB2-BD59-A6C34878D82A}">
                    <a16:rowId xmlns:a16="http://schemas.microsoft.com/office/drawing/2014/main" val="331958817"/>
                  </a:ext>
                </a:extLst>
              </a:tr>
              <a:tr h="246981">
                <a:tc>
                  <a:txBody>
                    <a:bodyPr/>
                    <a:lstStyle/>
                    <a:p>
                      <a:pPr algn="ctr"/>
                      <a:r>
                        <a:rPr lang="en-US" sz="1400" dirty="0"/>
                        <a:t>9</a:t>
                      </a:r>
                    </a:p>
                  </a:txBody>
                  <a:tcPr/>
                </a:tc>
                <a:tc>
                  <a:txBody>
                    <a:bodyPr/>
                    <a:lstStyle/>
                    <a:p>
                      <a:pPr algn="ctr"/>
                      <a:r>
                        <a:rPr lang="en-US" sz="1400" dirty="0"/>
                        <a:t>4.418 s</a:t>
                      </a:r>
                    </a:p>
                  </a:txBody>
                  <a:tcPr/>
                </a:tc>
                <a:tc>
                  <a:txBody>
                    <a:bodyPr/>
                    <a:lstStyle/>
                    <a:p>
                      <a:pPr algn="ctr"/>
                      <a:r>
                        <a:rPr lang="en-US" sz="1400" dirty="0"/>
                        <a:t>3.279</a:t>
                      </a:r>
                    </a:p>
                  </a:txBody>
                  <a:tcPr/>
                </a:tc>
                <a:tc>
                  <a:txBody>
                    <a:bodyPr/>
                    <a:lstStyle/>
                    <a:p>
                      <a:pPr algn="ctr"/>
                      <a:r>
                        <a:rPr lang="en-US" sz="1400" b="1" dirty="0"/>
                        <a:t>2.950 s</a:t>
                      </a:r>
                    </a:p>
                  </a:txBody>
                  <a:tcPr/>
                </a:tc>
                <a:tc>
                  <a:txBody>
                    <a:bodyPr/>
                    <a:lstStyle/>
                    <a:p>
                      <a:pPr algn="ctr"/>
                      <a:r>
                        <a:rPr lang="en-US" sz="1400" dirty="0"/>
                        <a:t>4.140 s</a:t>
                      </a:r>
                    </a:p>
                  </a:txBody>
                  <a:tcPr/>
                </a:tc>
                <a:extLst>
                  <a:ext uri="{0D108BD9-81ED-4DB2-BD59-A6C34878D82A}">
                    <a16:rowId xmlns:a16="http://schemas.microsoft.com/office/drawing/2014/main" val="1344782455"/>
                  </a:ext>
                </a:extLst>
              </a:tr>
              <a:tr h="373301">
                <a:tc>
                  <a:txBody>
                    <a:bodyPr/>
                    <a:lstStyle/>
                    <a:p>
                      <a:pPr algn="ctr"/>
                      <a:r>
                        <a:rPr lang="en-US" sz="1400" dirty="0"/>
                        <a:t>12</a:t>
                      </a:r>
                    </a:p>
                  </a:txBody>
                  <a:tcPr/>
                </a:tc>
                <a:tc>
                  <a:txBody>
                    <a:bodyPr/>
                    <a:lstStyle/>
                    <a:p>
                      <a:pPr algn="ctr"/>
                      <a:r>
                        <a:rPr lang="en-US" sz="1400" dirty="0"/>
                        <a:t>N/A</a:t>
                      </a:r>
                    </a:p>
                  </a:txBody>
                  <a:tcPr/>
                </a:tc>
                <a:tc>
                  <a:txBody>
                    <a:bodyPr/>
                    <a:lstStyle/>
                    <a:p>
                      <a:pPr algn="ctr"/>
                      <a:r>
                        <a:rPr lang="en-US" sz="1400" dirty="0"/>
                        <a:t>N/A</a:t>
                      </a:r>
                    </a:p>
                  </a:txBody>
                  <a:tcPr/>
                </a:tc>
                <a:tc>
                  <a:txBody>
                    <a:bodyPr/>
                    <a:lstStyle/>
                    <a:p>
                      <a:pPr algn="ctr"/>
                      <a:r>
                        <a:rPr lang="en-US" sz="1400" dirty="0"/>
                        <a:t>5.648 s</a:t>
                      </a:r>
                    </a:p>
                  </a:txBody>
                  <a:tcPr/>
                </a:tc>
                <a:tc>
                  <a:txBody>
                    <a:bodyPr/>
                    <a:lstStyle/>
                    <a:p>
                      <a:pPr algn="ctr"/>
                      <a:r>
                        <a:rPr lang="en-US" sz="1400" dirty="0"/>
                        <a:t>4.140 s</a:t>
                      </a:r>
                    </a:p>
                  </a:txBody>
                  <a:tcPr/>
                </a:tc>
                <a:extLst>
                  <a:ext uri="{0D108BD9-81ED-4DB2-BD59-A6C34878D82A}">
                    <a16:rowId xmlns:a16="http://schemas.microsoft.com/office/drawing/2014/main" val="1946778629"/>
                  </a:ext>
                </a:extLst>
              </a:tr>
            </a:tbl>
          </a:graphicData>
        </a:graphic>
      </p:graphicFrame>
    </p:spTree>
    <p:extLst>
      <p:ext uri="{BB962C8B-B14F-4D97-AF65-F5344CB8AC3E}">
        <p14:creationId xmlns:p14="http://schemas.microsoft.com/office/powerpoint/2010/main" val="1332628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A7581-005C-5C71-A030-579C9D3D371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A6E5680-3AE8-4E1E-7AEC-DB7D1F34524C}"/>
              </a:ext>
            </a:extLst>
          </p:cNvPr>
          <p:cNvSpPr>
            <a:spLocks noGrp="1"/>
          </p:cNvSpPr>
          <p:nvPr>
            <p:ph type="title"/>
          </p:nvPr>
        </p:nvSpPr>
        <p:spPr>
          <a:xfrm>
            <a:off x="503511" y="91856"/>
            <a:ext cx="8424900" cy="1087779"/>
          </a:xfrm>
        </p:spPr>
        <p:txBody>
          <a:bodyPr spcFirstLastPara="1" wrap="square" lIns="91425" tIns="91425" rIns="91425" bIns="91425" anchor="t" anchorCtr="0">
            <a:normAutofit fontScale="90000"/>
          </a:bodyPr>
          <a:lstStyle/>
          <a:p>
            <a:r>
              <a:rPr lang="en-US" dirty="0"/>
              <a:t>Experimental Results compared with Yuan et al.</a:t>
            </a:r>
            <a:endParaRPr lang="en-US" b="0" i="0" u="none" strike="noStrike" cap="none" dirty="0"/>
          </a:p>
        </p:txBody>
      </p:sp>
      <p:sp>
        <p:nvSpPr>
          <p:cNvPr id="10" name="Text Placeholder 2">
            <a:extLst>
              <a:ext uri="{FF2B5EF4-FFF2-40B4-BE49-F238E27FC236}">
                <a16:creationId xmlns:a16="http://schemas.microsoft.com/office/drawing/2014/main" id="{3FA96E98-97B1-2A2A-584B-5EE6417E91DB}"/>
              </a:ext>
            </a:extLst>
          </p:cNvPr>
          <p:cNvSpPr>
            <a:spLocks noGrp="1"/>
          </p:cNvSpPr>
          <p:nvPr>
            <p:ph type="body" idx="1"/>
          </p:nvPr>
        </p:nvSpPr>
        <p:spPr>
          <a:xfrm>
            <a:off x="-349405" y="1179635"/>
            <a:ext cx="9277816" cy="1087779"/>
          </a:xfrm>
        </p:spPr>
        <p:txBody>
          <a:bodyPr>
            <a:normAutofit/>
          </a:bodyPr>
          <a:lstStyle/>
          <a:p>
            <a:pPr marL="742950" indent="-285750">
              <a:lnSpc>
                <a:spcPct val="100000"/>
              </a:lnSpc>
              <a:buFont typeface="Wingdings" panose="05000000000000000000" pitchFamily="2" charset="2"/>
              <a:buChar char="q"/>
            </a:pPr>
            <a:r>
              <a:rPr lang="en-US" sz="1800" dirty="0">
                <a:latin typeface="+mj-lt"/>
                <a:ea typeface="Calibri" panose="020F0502020204030204"/>
                <a:cs typeface="Calibri"/>
              </a:rPr>
              <a:t>Our approach is faster at almost all levels due to Yuan et al.'s need to encrypt data for each evaluation and the computational overhead of traversing the PPD-GBDT.</a:t>
            </a:r>
          </a:p>
          <a:p>
            <a:pPr marL="742950" indent="-285750">
              <a:lnSpc>
                <a:spcPct val="100000"/>
              </a:lnSpc>
              <a:buFont typeface="Wingdings" panose="05000000000000000000" pitchFamily="2" charset="2"/>
              <a:buChar char="q"/>
            </a:pPr>
            <a:r>
              <a:rPr lang="en-US" sz="1800" dirty="0">
                <a:latin typeface="+mj-lt"/>
              </a:rPr>
              <a:t>In general, our </a:t>
            </a:r>
            <a:r>
              <a:rPr lang="en-US" sz="1800" b="1" dirty="0">
                <a:latin typeface="+mj-lt"/>
              </a:rPr>
              <a:t>PPDT is roughly 30% faster than Yuan et al</a:t>
            </a:r>
            <a:r>
              <a:rPr lang="en-US" sz="1800" dirty="0">
                <a:latin typeface="+mj-lt"/>
              </a:rPr>
              <a:t>.</a:t>
            </a:r>
          </a:p>
        </p:txBody>
      </p:sp>
      <p:graphicFrame>
        <p:nvGraphicFramePr>
          <p:cNvPr id="2" name="Table 1">
            <a:extLst>
              <a:ext uri="{FF2B5EF4-FFF2-40B4-BE49-F238E27FC236}">
                <a16:creationId xmlns:a16="http://schemas.microsoft.com/office/drawing/2014/main" id="{B320D214-7E24-4A8D-65C2-FCA11A15BCDD}"/>
              </a:ext>
            </a:extLst>
          </p:cNvPr>
          <p:cNvGraphicFramePr>
            <a:graphicFrameLocks noGrp="1"/>
          </p:cNvGraphicFramePr>
          <p:nvPr>
            <p:extLst>
              <p:ext uri="{D42A27DB-BD31-4B8C-83A1-F6EECF244321}">
                <p14:modId xmlns:p14="http://schemas.microsoft.com/office/powerpoint/2010/main" val="3531246920"/>
              </p:ext>
            </p:extLst>
          </p:nvPr>
        </p:nvGraphicFramePr>
        <p:xfrm>
          <a:off x="1463345" y="2267414"/>
          <a:ext cx="6217309" cy="2247297"/>
        </p:xfrm>
        <a:graphic>
          <a:graphicData uri="http://schemas.openxmlformats.org/drawingml/2006/table">
            <a:tbl>
              <a:tblPr firstRow="1" bandRow="1">
                <a:tableStyleId>{5C22544A-7EE6-4342-B048-85BDC9FD1C3A}</a:tableStyleId>
              </a:tblPr>
              <a:tblGrid>
                <a:gridCol w="1904366">
                  <a:extLst>
                    <a:ext uri="{9D8B030D-6E8A-4147-A177-3AD203B41FA5}">
                      <a16:colId xmlns:a16="http://schemas.microsoft.com/office/drawing/2014/main" val="5546912"/>
                    </a:ext>
                  </a:extLst>
                </a:gridCol>
                <a:gridCol w="2153353">
                  <a:extLst>
                    <a:ext uri="{9D8B030D-6E8A-4147-A177-3AD203B41FA5}">
                      <a16:colId xmlns:a16="http://schemas.microsoft.com/office/drawing/2014/main" val="272257466"/>
                    </a:ext>
                  </a:extLst>
                </a:gridCol>
                <a:gridCol w="2159590">
                  <a:extLst>
                    <a:ext uri="{9D8B030D-6E8A-4147-A177-3AD203B41FA5}">
                      <a16:colId xmlns:a16="http://schemas.microsoft.com/office/drawing/2014/main" val="2380330016"/>
                    </a:ext>
                  </a:extLst>
                </a:gridCol>
              </a:tblGrid>
              <a:tr h="379142">
                <a:tc>
                  <a:txBody>
                    <a:bodyPr/>
                    <a:lstStyle/>
                    <a:p>
                      <a:pPr algn="ctr"/>
                      <a:r>
                        <a:rPr lang="en-US" sz="1400" dirty="0"/>
                        <a:t>Levels</a:t>
                      </a:r>
                    </a:p>
                  </a:txBody>
                  <a:tcPr/>
                </a:tc>
                <a:tc>
                  <a:txBody>
                    <a:bodyPr/>
                    <a:lstStyle/>
                    <a:p>
                      <a:pPr algn="ctr"/>
                      <a:r>
                        <a:rPr lang="en-US" sz="1400" dirty="0"/>
                        <a:t>Our Approach</a:t>
                      </a:r>
                    </a:p>
                  </a:txBody>
                  <a:tcPr/>
                </a:tc>
                <a:tc>
                  <a:txBody>
                    <a:bodyPr/>
                    <a:lstStyle/>
                    <a:p>
                      <a:pPr algn="ctr"/>
                      <a:r>
                        <a:rPr lang="en-US" sz="1400" dirty="0"/>
                        <a:t>Yuan et al.</a:t>
                      </a:r>
                    </a:p>
                  </a:txBody>
                  <a:tcPr/>
                </a:tc>
                <a:extLst>
                  <a:ext uri="{0D108BD9-81ED-4DB2-BD59-A6C34878D82A}">
                    <a16:rowId xmlns:a16="http://schemas.microsoft.com/office/drawing/2014/main" val="1156949666"/>
                  </a:ext>
                </a:extLst>
              </a:tr>
              <a:tr h="382848">
                <a:tc>
                  <a:txBody>
                    <a:bodyPr/>
                    <a:lstStyle/>
                    <a:p>
                      <a:pPr algn="ctr"/>
                      <a:r>
                        <a:rPr lang="en-US" sz="1400" dirty="0"/>
                        <a:t>2</a:t>
                      </a:r>
                    </a:p>
                  </a:txBody>
                  <a:tcPr/>
                </a:tc>
                <a:tc>
                  <a:txBody>
                    <a:bodyPr/>
                    <a:lstStyle/>
                    <a:p>
                      <a:pPr algn="ctr"/>
                      <a:r>
                        <a:rPr lang="en-US" sz="1400" b="0" dirty="0"/>
                        <a:t>1.927 s</a:t>
                      </a:r>
                    </a:p>
                  </a:txBody>
                  <a:tcPr/>
                </a:tc>
                <a:tc>
                  <a:txBody>
                    <a:bodyPr/>
                    <a:lstStyle/>
                    <a:p>
                      <a:pPr algn="ctr"/>
                      <a:r>
                        <a:rPr lang="en-US" sz="1400" dirty="0"/>
                        <a:t>0.49 s</a:t>
                      </a:r>
                    </a:p>
                  </a:txBody>
                  <a:tcPr/>
                </a:tc>
                <a:extLst>
                  <a:ext uri="{0D108BD9-81ED-4DB2-BD59-A6C34878D82A}">
                    <a16:rowId xmlns:a16="http://schemas.microsoft.com/office/drawing/2014/main" val="2371244743"/>
                  </a:ext>
                </a:extLst>
              </a:tr>
              <a:tr h="382848">
                <a:tc>
                  <a:txBody>
                    <a:bodyPr/>
                    <a:lstStyle/>
                    <a:p>
                      <a:pPr algn="ctr"/>
                      <a:r>
                        <a:rPr lang="en-US" sz="1400" dirty="0"/>
                        <a:t>3</a:t>
                      </a:r>
                    </a:p>
                  </a:txBody>
                  <a:tcPr/>
                </a:tc>
                <a:tc>
                  <a:txBody>
                    <a:bodyPr/>
                    <a:lstStyle/>
                    <a:p>
                      <a:pPr algn="ctr"/>
                      <a:r>
                        <a:rPr lang="en-US" sz="1400" b="0" dirty="0"/>
                        <a:t>2.736 s</a:t>
                      </a:r>
                    </a:p>
                  </a:txBody>
                  <a:tcPr/>
                </a:tc>
                <a:tc>
                  <a:txBody>
                    <a:bodyPr/>
                    <a:lstStyle/>
                    <a:p>
                      <a:pPr algn="ctr"/>
                      <a:r>
                        <a:rPr lang="en-US" sz="1400" dirty="0"/>
                        <a:t>7.58 s</a:t>
                      </a:r>
                    </a:p>
                  </a:txBody>
                  <a:tcPr/>
                </a:tc>
                <a:extLst>
                  <a:ext uri="{0D108BD9-81ED-4DB2-BD59-A6C34878D82A}">
                    <a16:rowId xmlns:a16="http://schemas.microsoft.com/office/drawing/2014/main" val="3823476432"/>
                  </a:ext>
                </a:extLst>
              </a:tr>
              <a:tr h="341875">
                <a:tc>
                  <a:txBody>
                    <a:bodyPr/>
                    <a:lstStyle/>
                    <a:p>
                      <a:pPr algn="ctr"/>
                      <a:r>
                        <a:rPr lang="en-US" sz="1400" dirty="0"/>
                        <a:t>4</a:t>
                      </a:r>
                    </a:p>
                  </a:txBody>
                  <a:tcPr/>
                </a:tc>
                <a:tc>
                  <a:txBody>
                    <a:bodyPr/>
                    <a:lstStyle/>
                    <a:p>
                      <a:pPr algn="ctr"/>
                      <a:r>
                        <a:rPr lang="en-US" sz="1400" b="0" dirty="0"/>
                        <a:t>3.937 s</a:t>
                      </a:r>
                    </a:p>
                  </a:txBody>
                  <a:tcPr/>
                </a:tc>
                <a:tc>
                  <a:txBody>
                    <a:bodyPr/>
                    <a:lstStyle/>
                    <a:p>
                      <a:pPr algn="ctr"/>
                      <a:r>
                        <a:rPr lang="en-US" sz="1400" dirty="0"/>
                        <a:t>8.35 s</a:t>
                      </a:r>
                    </a:p>
                  </a:txBody>
                  <a:tcPr/>
                </a:tc>
                <a:extLst>
                  <a:ext uri="{0D108BD9-81ED-4DB2-BD59-A6C34878D82A}">
                    <a16:rowId xmlns:a16="http://schemas.microsoft.com/office/drawing/2014/main" val="331958817"/>
                  </a:ext>
                </a:extLst>
              </a:tr>
              <a:tr h="341875">
                <a:tc>
                  <a:txBody>
                    <a:bodyPr/>
                    <a:lstStyle/>
                    <a:p>
                      <a:pPr algn="ctr"/>
                      <a:r>
                        <a:rPr lang="en-US" sz="1400" dirty="0"/>
                        <a:t>5</a:t>
                      </a:r>
                    </a:p>
                  </a:txBody>
                  <a:tcPr/>
                </a:tc>
                <a:tc>
                  <a:txBody>
                    <a:bodyPr/>
                    <a:lstStyle/>
                    <a:p>
                      <a:pPr algn="ctr"/>
                      <a:r>
                        <a:rPr lang="en-US" sz="1400" dirty="0"/>
                        <a:t>4.638 s</a:t>
                      </a:r>
                    </a:p>
                  </a:txBody>
                  <a:tcPr/>
                </a:tc>
                <a:tc>
                  <a:txBody>
                    <a:bodyPr/>
                    <a:lstStyle/>
                    <a:p>
                      <a:pPr algn="ctr"/>
                      <a:r>
                        <a:rPr lang="en-US" sz="1400" dirty="0"/>
                        <a:t>17.33 s</a:t>
                      </a:r>
                    </a:p>
                  </a:txBody>
                  <a:tcPr/>
                </a:tc>
                <a:extLst>
                  <a:ext uri="{0D108BD9-81ED-4DB2-BD59-A6C34878D82A}">
                    <a16:rowId xmlns:a16="http://schemas.microsoft.com/office/drawing/2014/main" val="1344782455"/>
                  </a:ext>
                </a:extLst>
              </a:tr>
              <a:tr h="418709">
                <a:tc>
                  <a:txBody>
                    <a:bodyPr/>
                    <a:lstStyle/>
                    <a:p>
                      <a:pPr algn="ctr"/>
                      <a:r>
                        <a:rPr lang="en-US" sz="1400" dirty="0"/>
                        <a:t>6</a:t>
                      </a:r>
                    </a:p>
                  </a:txBody>
                  <a:tcPr/>
                </a:tc>
                <a:tc>
                  <a:txBody>
                    <a:bodyPr/>
                    <a:lstStyle/>
                    <a:p>
                      <a:pPr algn="ctr"/>
                      <a:r>
                        <a:rPr lang="en-US" sz="1400" dirty="0"/>
                        <a:t>5.783 s</a:t>
                      </a:r>
                    </a:p>
                  </a:txBody>
                  <a:tcPr/>
                </a:tc>
                <a:tc>
                  <a:txBody>
                    <a:bodyPr/>
                    <a:lstStyle/>
                    <a:p>
                      <a:pPr algn="ctr"/>
                      <a:r>
                        <a:rPr lang="en-US" sz="1400" dirty="0"/>
                        <a:t>19.37 s</a:t>
                      </a:r>
                    </a:p>
                  </a:txBody>
                  <a:tcPr/>
                </a:tc>
                <a:extLst>
                  <a:ext uri="{0D108BD9-81ED-4DB2-BD59-A6C34878D82A}">
                    <a16:rowId xmlns:a16="http://schemas.microsoft.com/office/drawing/2014/main" val="1946778629"/>
                  </a:ext>
                </a:extLst>
              </a:tr>
            </a:tbl>
          </a:graphicData>
        </a:graphic>
      </p:graphicFrame>
    </p:spTree>
    <p:extLst>
      <p:ext uri="{BB962C8B-B14F-4D97-AF65-F5344CB8AC3E}">
        <p14:creationId xmlns:p14="http://schemas.microsoft.com/office/powerpoint/2010/main" val="1665623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4EE27-98EC-D1A2-A9A8-3D78CD43B26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0E6A10-62AF-A1B2-2C69-0D9C60C9B0DC}"/>
              </a:ext>
            </a:extLst>
          </p:cNvPr>
          <p:cNvSpPr>
            <a:spLocks noGrp="1"/>
          </p:cNvSpPr>
          <p:nvPr>
            <p:ph type="title"/>
          </p:nvPr>
        </p:nvSpPr>
        <p:spPr>
          <a:xfrm>
            <a:off x="359550" y="103054"/>
            <a:ext cx="8424900" cy="655229"/>
          </a:xfrm>
        </p:spPr>
        <p:txBody>
          <a:bodyPr spcFirstLastPara="1" wrap="square" lIns="91425" tIns="91425" rIns="91425" bIns="91425" anchor="t" anchorCtr="0">
            <a:normAutofit fontScale="90000"/>
          </a:bodyPr>
          <a:lstStyle/>
          <a:p>
            <a:r>
              <a:rPr lang="en-US" b="0" i="0" u="none" strike="noStrike" cap="none" dirty="0"/>
              <a:t>C</a:t>
            </a:r>
            <a:r>
              <a:rPr lang="en-US" dirty="0"/>
              <a:t>onclusion</a:t>
            </a:r>
            <a:endParaRPr lang="en-US" b="0" i="0" u="none" strike="noStrike" cap="none" dirty="0"/>
          </a:p>
        </p:txBody>
      </p:sp>
      <p:sp>
        <p:nvSpPr>
          <p:cNvPr id="10" name="Text Placeholder 2">
            <a:extLst>
              <a:ext uri="{FF2B5EF4-FFF2-40B4-BE49-F238E27FC236}">
                <a16:creationId xmlns:a16="http://schemas.microsoft.com/office/drawing/2014/main" id="{DD5AD9E6-757C-9C40-31D6-EE9785E3BA18}"/>
              </a:ext>
            </a:extLst>
          </p:cNvPr>
          <p:cNvSpPr>
            <a:spLocks noGrp="1"/>
          </p:cNvSpPr>
          <p:nvPr>
            <p:ph type="body" idx="1"/>
          </p:nvPr>
        </p:nvSpPr>
        <p:spPr>
          <a:xfrm>
            <a:off x="-687660" y="691376"/>
            <a:ext cx="9831660" cy="3937774"/>
          </a:xfrm>
        </p:spPr>
        <p:txBody>
          <a:bodyPr>
            <a:noAutofit/>
          </a:bodyPr>
          <a:lstStyle/>
          <a:p>
            <a:pPr marL="742950" indent="0">
              <a:lnSpc>
                <a:spcPct val="120000"/>
              </a:lnSpc>
              <a:buFont typeface="Wingdings" panose="05000000000000000000" pitchFamily="2" charset="2"/>
              <a:buChar char="q"/>
            </a:pPr>
            <a:r>
              <a:rPr lang="en-US" sz="1800" dirty="0">
                <a:latin typeface="+mj-lt"/>
                <a:ea typeface="Calibri" panose="020F0502020204030204"/>
                <a:cs typeface="Calibri"/>
              </a:rPr>
              <a:t> We present a new secure decision tree inference protocol by splitting the DT model into level-site constructs. Our PPDT exhibits optimal performance in sparse trees because of fewer encrypted integer comparisons, resulting in faster performance compared to other PPDTs.</a:t>
            </a:r>
          </a:p>
          <a:p>
            <a:pPr marL="742950" indent="0">
              <a:lnSpc>
                <a:spcPct val="120000"/>
              </a:lnSpc>
              <a:buFont typeface="Wingdings" panose="05000000000000000000" pitchFamily="2" charset="2"/>
              <a:buChar char="q"/>
            </a:pPr>
            <a:r>
              <a:rPr lang="en-US" sz="1800" dirty="0">
                <a:latin typeface="+mj-lt"/>
                <a:ea typeface="Calibri" panose="020F0502020204030204"/>
                <a:cs typeface="Calibri"/>
              </a:rPr>
              <a:t>  It resists timing attacks through timing attack resistant comparison protocols.</a:t>
            </a:r>
          </a:p>
          <a:p>
            <a:pPr marL="742950" indent="0">
              <a:lnSpc>
                <a:spcPct val="120000"/>
              </a:lnSpc>
              <a:buFont typeface="Wingdings" panose="05000000000000000000" pitchFamily="2" charset="2"/>
              <a:buChar char="q"/>
            </a:pPr>
            <a:r>
              <a:rPr lang="en-US" sz="1800" dirty="0">
                <a:latin typeface="+mj-lt"/>
                <a:ea typeface="Calibri" panose="020F0502020204030204"/>
                <a:cs typeface="Calibri"/>
              </a:rPr>
              <a:t> Our PPDT also offers strong mitigations against power-based side channel attacks, as we use containers that offer power-based side channel protections, key replacement.</a:t>
            </a:r>
          </a:p>
          <a:p>
            <a:pPr marL="742950" indent="0">
              <a:lnSpc>
                <a:spcPct val="120000"/>
              </a:lnSpc>
              <a:buFont typeface="Wingdings" panose="05000000000000000000" pitchFamily="2" charset="2"/>
              <a:buChar char="q"/>
            </a:pPr>
            <a:r>
              <a:rPr lang="en-US" sz="1800" dirty="0">
                <a:latin typeface="+mj-lt"/>
                <a:ea typeface="Calibri" panose="020F0502020204030204"/>
                <a:cs typeface="Calibri"/>
              </a:rPr>
              <a:t>Our approach can be used to split our PPDT with two non-colluding cloud providers.</a:t>
            </a:r>
          </a:p>
          <a:p>
            <a:pPr marL="742950" indent="0">
              <a:lnSpc>
                <a:spcPct val="120000"/>
              </a:lnSpc>
              <a:buFont typeface="Wingdings" panose="05000000000000000000" pitchFamily="2" charset="2"/>
              <a:buChar char="q"/>
            </a:pPr>
            <a:r>
              <a:rPr lang="en-US" sz="1800" dirty="0">
                <a:latin typeface="+mj-lt"/>
                <a:ea typeface="Calibri" panose="020F0502020204030204"/>
                <a:cs typeface="Calibri"/>
              </a:rPr>
              <a:t>Finally, our PPDT protocols allow us to support load balancing to more evenly distribute more computing resources to higher levels of the PPDT, which would experience more usage and redundancy in case a level-site experiences an outage.</a:t>
            </a:r>
          </a:p>
          <a:p>
            <a:pPr marL="742950" indent="-285750">
              <a:lnSpc>
                <a:spcPct val="100000"/>
              </a:lnSpc>
              <a:buFont typeface="Wingdings" panose="05000000000000000000" pitchFamily="2" charset="2"/>
              <a:buChar char="q"/>
            </a:pPr>
            <a:endParaRPr lang="en-US" sz="1800" dirty="0">
              <a:latin typeface="+mj-lt"/>
              <a:cs typeface="Calibri"/>
            </a:endParaRPr>
          </a:p>
        </p:txBody>
      </p:sp>
    </p:spTree>
    <p:extLst>
      <p:ext uri="{BB962C8B-B14F-4D97-AF65-F5344CB8AC3E}">
        <p14:creationId xmlns:p14="http://schemas.microsoft.com/office/powerpoint/2010/main" val="1191213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26AE3388-4A93-74B1-2EE1-61FED871FC84}"/>
            </a:ext>
          </a:extLst>
        </p:cNvPr>
        <p:cNvGrpSpPr/>
        <p:nvPr/>
      </p:nvGrpSpPr>
      <p:grpSpPr>
        <a:xfrm>
          <a:off x="0" y="0"/>
          <a:ext cx="0" cy="0"/>
          <a:chOff x="0" y="0"/>
          <a:chExt cx="0" cy="0"/>
        </a:xfrm>
      </p:grpSpPr>
      <p:sp>
        <p:nvSpPr>
          <p:cNvPr id="127" name="Google Shape;127;p22">
            <a:extLst>
              <a:ext uri="{FF2B5EF4-FFF2-40B4-BE49-F238E27FC236}">
                <a16:creationId xmlns:a16="http://schemas.microsoft.com/office/drawing/2014/main" id="{8E0B2C1B-B05A-A25F-4626-957DDCEE3FA3}"/>
              </a:ext>
            </a:extLst>
          </p:cNvPr>
          <p:cNvSpPr txBox="1">
            <a:spLocks noGrp="1"/>
          </p:cNvSpPr>
          <p:nvPr>
            <p:ph type="title"/>
          </p:nvPr>
        </p:nvSpPr>
        <p:spPr>
          <a:xfrm>
            <a:off x="316950" y="672790"/>
            <a:ext cx="7637587" cy="1532685"/>
          </a:xfrm>
          <a:prstGeom prst="rect">
            <a:avLst/>
          </a:prstGeom>
        </p:spPr>
        <p:txBody>
          <a:bodyPr spcFirstLastPara="1" wrap="square" lIns="91425" tIns="91425" rIns="91425" bIns="91425" anchor="t" anchorCtr="0">
            <a:noAutofit/>
          </a:bodyPr>
          <a:lstStyle/>
          <a:p>
            <a:pPr lvl="0"/>
            <a:r>
              <a:rPr lang="en-US" sz="6000" dirty="0"/>
              <a:t>Potential </a:t>
            </a:r>
            <a:br>
              <a:rPr lang="en-US" sz="6000" dirty="0"/>
            </a:br>
            <a:r>
              <a:rPr lang="en-US" sz="6000" dirty="0"/>
              <a:t>Future Work</a:t>
            </a:r>
            <a:endParaRPr sz="6000" dirty="0"/>
          </a:p>
        </p:txBody>
      </p:sp>
      <p:sp>
        <p:nvSpPr>
          <p:cNvPr id="5" name="Subtitle 4">
            <a:extLst>
              <a:ext uri="{FF2B5EF4-FFF2-40B4-BE49-F238E27FC236}">
                <a16:creationId xmlns:a16="http://schemas.microsoft.com/office/drawing/2014/main" id="{05F67D40-133F-B76F-866B-1A55DD5520BF}"/>
              </a:ext>
            </a:extLst>
          </p:cNvPr>
          <p:cNvSpPr>
            <a:spLocks noGrp="1"/>
          </p:cNvSpPr>
          <p:nvPr>
            <p:ph type="subTitle" idx="1"/>
          </p:nvPr>
        </p:nvSpPr>
        <p:spPr>
          <a:xfrm>
            <a:off x="316950" y="2938025"/>
            <a:ext cx="5288396" cy="890560"/>
          </a:xfrm>
        </p:spPr>
        <p:txBody>
          <a:bodyPr/>
          <a:lstStyle/>
          <a:p>
            <a:r>
              <a:rPr lang="en-US" dirty="0"/>
              <a:t>A potential future conference paper(s) for the PhD dissertation</a:t>
            </a:r>
          </a:p>
        </p:txBody>
      </p:sp>
    </p:spTree>
    <p:extLst>
      <p:ext uri="{BB962C8B-B14F-4D97-AF65-F5344CB8AC3E}">
        <p14:creationId xmlns:p14="http://schemas.microsoft.com/office/powerpoint/2010/main" val="167357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72CE-5C18-342C-D54C-F1A242AF9BC2}"/>
              </a:ext>
            </a:extLst>
          </p:cNvPr>
          <p:cNvSpPr>
            <a:spLocks noGrp="1"/>
          </p:cNvSpPr>
          <p:nvPr>
            <p:ph type="title"/>
          </p:nvPr>
        </p:nvSpPr>
        <p:spPr>
          <a:xfrm>
            <a:off x="0" y="26670"/>
            <a:ext cx="8958146" cy="692304"/>
          </a:xfrm>
        </p:spPr>
        <p:txBody>
          <a:bodyPr/>
          <a:lstStyle/>
          <a:p>
            <a:pPr algn="ctr"/>
            <a:r>
              <a:rPr lang="en-US" dirty="0"/>
              <a:t>Indoor Localization v2</a:t>
            </a:r>
          </a:p>
        </p:txBody>
      </p:sp>
      <p:sp>
        <p:nvSpPr>
          <p:cNvPr id="3" name="Text Placeholder 2">
            <a:extLst>
              <a:ext uri="{FF2B5EF4-FFF2-40B4-BE49-F238E27FC236}">
                <a16:creationId xmlns:a16="http://schemas.microsoft.com/office/drawing/2014/main" id="{F69AA8B6-8A1D-F2AF-1CDD-3C45CB8FB7D9}"/>
              </a:ext>
            </a:extLst>
          </p:cNvPr>
          <p:cNvSpPr>
            <a:spLocks noGrp="1"/>
          </p:cNvSpPr>
          <p:nvPr>
            <p:ph type="body" idx="1"/>
          </p:nvPr>
        </p:nvSpPr>
        <p:spPr>
          <a:xfrm>
            <a:off x="81775" y="705638"/>
            <a:ext cx="5545874" cy="3732222"/>
          </a:xfrm>
        </p:spPr>
        <p:txBody>
          <a:bodyPr/>
          <a:lstStyle/>
          <a:p>
            <a:pPr marL="0" indent="0">
              <a:lnSpc>
                <a:spcPct val="100000"/>
              </a:lnSpc>
            </a:pPr>
            <a:r>
              <a:rPr lang="en-US" sz="1800" dirty="0">
                <a:latin typeface="+mj-lt"/>
              </a:rPr>
              <a:t> The encryption library was originally built for secure indoor localization (Quijano &amp; Akkaya, 2019)</a:t>
            </a:r>
          </a:p>
          <a:p>
            <a:pPr marL="0" indent="0">
              <a:lnSpc>
                <a:spcPct val="100000"/>
              </a:lnSpc>
            </a:pPr>
            <a:r>
              <a:rPr lang="en-US" sz="1800" dirty="0">
                <a:latin typeface="+mj-lt"/>
              </a:rPr>
              <a:t> Possible extensions for work could be:</a:t>
            </a:r>
          </a:p>
          <a:p>
            <a:pPr marL="457200" lvl="1" indent="0">
              <a:lnSpc>
                <a:spcPct val="100000"/>
              </a:lnSpc>
              <a:spcBef>
                <a:spcPts val="0"/>
              </a:spcBef>
            </a:pPr>
            <a:r>
              <a:rPr lang="en-US" sz="1800" dirty="0">
                <a:latin typeface="+mj-lt"/>
              </a:rPr>
              <a:t> Comparing using Fully Homomorphic Encryption vs. Partially Homomorphic Encryption</a:t>
            </a:r>
          </a:p>
          <a:p>
            <a:pPr marL="457200" lvl="1" indent="0">
              <a:lnSpc>
                <a:spcPct val="100000"/>
              </a:lnSpc>
              <a:spcBef>
                <a:spcPts val="0"/>
              </a:spcBef>
            </a:pPr>
            <a:r>
              <a:rPr lang="en-US" sz="1800" dirty="0">
                <a:latin typeface="+mj-lt"/>
              </a:rPr>
              <a:t> Utilizing encrypted Euclidean distance computation on Bluetooth RSSI to improve localization accuracy</a:t>
            </a:r>
          </a:p>
          <a:p>
            <a:pPr marL="457200" lvl="1" indent="0">
              <a:lnSpc>
                <a:spcPct val="100000"/>
              </a:lnSpc>
              <a:spcBef>
                <a:spcPts val="0"/>
              </a:spcBef>
            </a:pPr>
            <a:r>
              <a:rPr lang="en-US" sz="1800" dirty="0">
                <a:latin typeface="+mj-lt"/>
              </a:rPr>
              <a:t> Utilize CPU cycles as a key performance metric is essential for evaluating and designing efficient solutions for resource-limited IoT applications.</a:t>
            </a:r>
          </a:p>
        </p:txBody>
      </p:sp>
      <p:pic>
        <p:nvPicPr>
          <p:cNvPr id="5" name="Picture 4">
            <a:extLst>
              <a:ext uri="{FF2B5EF4-FFF2-40B4-BE49-F238E27FC236}">
                <a16:creationId xmlns:a16="http://schemas.microsoft.com/office/drawing/2014/main" id="{14967574-526E-4BE9-BF13-F8A65AEC9C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7649" y="762973"/>
            <a:ext cx="3196486" cy="3732222"/>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552985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67441" y="1137425"/>
            <a:ext cx="4468456" cy="297365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What is Homomorphic Encryption? Why use it?</a:t>
            </a:r>
            <a:endParaRPr dirty="0"/>
          </a:p>
        </p:txBody>
      </p:sp>
      <p:sp>
        <p:nvSpPr>
          <p:cNvPr id="135" name="Google Shape;135;p23"/>
          <p:cNvSpPr txBox="1">
            <a:spLocks noGrp="1"/>
          </p:cNvSpPr>
          <p:nvPr>
            <p:ph type="body" idx="1"/>
          </p:nvPr>
        </p:nvSpPr>
        <p:spPr>
          <a:xfrm>
            <a:off x="4103649" y="408957"/>
            <a:ext cx="4468456" cy="4325586"/>
          </a:xfrm>
          <a:prstGeom prst="rect">
            <a:avLst/>
          </a:prstGeom>
        </p:spPr>
        <p:txBody>
          <a:bodyPr spcFirstLastPara="1" wrap="square" lIns="91425" tIns="91425" rIns="91425" bIns="91425" anchor="t" anchorCtr="0">
            <a:noAutofit/>
          </a:bodyPr>
          <a:lstStyle/>
          <a:p>
            <a:pPr lvl="0">
              <a:buFont typeface="Wingdings" panose="05000000000000000000" pitchFamily="2" charset="2"/>
              <a:buChar char="q"/>
            </a:pPr>
            <a:r>
              <a:rPr lang="en-US" sz="1600" dirty="0"/>
              <a:t>Homomorphic Encryption (HE) uniquely allows computations, such as addition or multiplication, to </a:t>
            </a:r>
            <a:r>
              <a:rPr lang="en-US" sz="1600" b="1" dirty="0"/>
              <a:t>be performed directly on ciphertext, without requiring prior decryption</a:t>
            </a:r>
          </a:p>
          <a:p>
            <a:pPr lvl="0">
              <a:buFont typeface="Wingdings" panose="05000000000000000000" pitchFamily="2" charset="2"/>
              <a:buChar char="q"/>
            </a:pPr>
            <a:r>
              <a:rPr lang="en-US" sz="1600" dirty="0"/>
              <a:t>While AES and RSA are strong cryptographically strong, their security is intrinsically tied to robust key management. HE mitigates the following:</a:t>
            </a:r>
          </a:p>
          <a:p>
            <a:pPr lvl="1" indent="0">
              <a:lnSpc>
                <a:spcPct val="100000"/>
              </a:lnSpc>
              <a:spcBef>
                <a:spcPts val="0"/>
              </a:spcBef>
              <a:buFont typeface="Wingdings" panose="05000000000000000000" pitchFamily="2" charset="2"/>
              <a:buChar char="q"/>
            </a:pPr>
            <a:r>
              <a:rPr lang="en-US" sz="1600" dirty="0"/>
              <a:t> Third Party improper Key Management</a:t>
            </a:r>
          </a:p>
          <a:p>
            <a:pPr lvl="1" indent="0">
              <a:lnSpc>
                <a:spcPct val="100000"/>
              </a:lnSpc>
              <a:spcBef>
                <a:spcPts val="0"/>
              </a:spcBef>
              <a:buFont typeface="Wingdings" panose="05000000000000000000" pitchFamily="2" charset="2"/>
              <a:buChar char="q"/>
            </a:pPr>
            <a:r>
              <a:rPr lang="en-US" sz="1600" dirty="0"/>
              <a:t> Third Party insecure environment issues</a:t>
            </a:r>
          </a:p>
          <a:p>
            <a:pPr lvl="1"/>
            <a:endParaRPr lang="en-US" sz="1600" dirty="0"/>
          </a:p>
          <a:p>
            <a:pPr lvl="0"/>
            <a:endParaRPr sz="1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a:extLst>
            <a:ext uri="{FF2B5EF4-FFF2-40B4-BE49-F238E27FC236}">
              <a16:creationId xmlns:a16="http://schemas.microsoft.com/office/drawing/2014/main" id="{0B62BFA9-3D3B-6097-2F97-FFC38CA2EE6F}"/>
            </a:ext>
          </a:extLst>
        </p:cNvPr>
        <p:cNvGrpSpPr/>
        <p:nvPr/>
      </p:nvGrpSpPr>
      <p:grpSpPr>
        <a:xfrm>
          <a:off x="0" y="0"/>
          <a:ext cx="0" cy="0"/>
          <a:chOff x="0" y="0"/>
          <a:chExt cx="0" cy="0"/>
        </a:xfrm>
      </p:grpSpPr>
      <p:sp>
        <p:nvSpPr>
          <p:cNvPr id="141" name="Google Shape;141;p24">
            <a:extLst>
              <a:ext uri="{FF2B5EF4-FFF2-40B4-BE49-F238E27FC236}">
                <a16:creationId xmlns:a16="http://schemas.microsoft.com/office/drawing/2014/main" id="{24DE85FE-6B90-1C2F-D470-B0D0F87CFD95}"/>
              </a:ext>
            </a:extLst>
          </p:cNvPr>
          <p:cNvSpPr txBox="1">
            <a:spLocks noGrp="1"/>
          </p:cNvSpPr>
          <p:nvPr>
            <p:ph type="title"/>
          </p:nvPr>
        </p:nvSpPr>
        <p:spPr>
          <a:xfrm>
            <a:off x="311700" y="445025"/>
            <a:ext cx="8424900" cy="7221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Contributions</a:t>
            </a:r>
            <a:endParaRPr dirty="0"/>
          </a:p>
        </p:txBody>
      </p:sp>
      <p:sp>
        <p:nvSpPr>
          <p:cNvPr id="142" name="Google Shape;142;p24">
            <a:extLst>
              <a:ext uri="{FF2B5EF4-FFF2-40B4-BE49-F238E27FC236}">
                <a16:creationId xmlns:a16="http://schemas.microsoft.com/office/drawing/2014/main" id="{A66E423A-2840-2C91-9B44-EC432289268D}"/>
              </a:ext>
            </a:extLst>
          </p:cNvPr>
          <p:cNvSpPr txBox="1">
            <a:spLocks noGrp="1"/>
          </p:cNvSpPr>
          <p:nvPr>
            <p:ph type="body" idx="1"/>
          </p:nvPr>
        </p:nvSpPr>
        <p:spPr>
          <a:xfrm>
            <a:off x="1380351" y="1248935"/>
            <a:ext cx="3838419" cy="3085165"/>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buNone/>
            </a:pPr>
            <a:r>
              <a:rPr lang="en" sz="1800" dirty="0"/>
              <a:t>Andrew Quijano created a secure indoor localization system using homomorphic encryption. The following was completed:</a:t>
            </a:r>
          </a:p>
          <a:p>
            <a:pPr marL="171450" indent="0">
              <a:buFont typeface="Wingdings" panose="05000000000000000000" pitchFamily="2" charset="2"/>
              <a:buChar char="q"/>
            </a:pPr>
            <a:r>
              <a:rPr lang="en" sz="1800" dirty="0"/>
              <a:t> Extract the homomorphic encryption code into a JAR file</a:t>
            </a:r>
          </a:p>
          <a:p>
            <a:pPr marL="171450" indent="0">
              <a:buFont typeface="Wingdings" panose="05000000000000000000" pitchFamily="2" charset="2"/>
              <a:buChar char="q"/>
            </a:pPr>
            <a:r>
              <a:rPr lang="en" sz="1800" dirty="0"/>
              <a:t> Extend the functionality of the library</a:t>
            </a:r>
          </a:p>
        </p:txBody>
      </p:sp>
      <p:cxnSp>
        <p:nvCxnSpPr>
          <p:cNvPr id="143" name="Google Shape;143;p24">
            <a:extLst>
              <a:ext uri="{FF2B5EF4-FFF2-40B4-BE49-F238E27FC236}">
                <a16:creationId xmlns:a16="http://schemas.microsoft.com/office/drawing/2014/main" id="{56CE28E0-F837-4D4E-860C-41294722DA14}"/>
              </a:ext>
            </a:extLst>
          </p:cNvPr>
          <p:cNvCxnSpPr/>
          <p:nvPr/>
        </p:nvCxnSpPr>
        <p:spPr>
          <a:xfrm>
            <a:off x="418229" y="2012625"/>
            <a:ext cx="621600" cy="0"/>
          </a:xfrm>
          <a:prstGeom prst="straightConnector1">
            <a:avLst/>
          </a:prstGeom>
          <a:noFill/>
          <a:ln w="76200" cap="flat" cmpd="sng">
            <a:solidFill>
              <a:srgbClr val="8900E1"/>
            </a:solidFill>
            <a:prstDash val="solid"/>
            <a:round/>
            <a:headEnd type="none" w="med" len="med"/>
            <a:tailEnd type="none" w="med" len="med"/>
          </a:ln>
        </p:spPr>
      </p:cxnSp>
      <p:sp>
        <p:nvSpPr>
          <p:cNvPr id="144" name="Google Shape;144;p24">
            <a:extLst>
              <a:ext uri="{FF2B5EF4-FFF2-40B4-BE49-F238E27FC236}">
                <a16:creationId xmlns:a16="http://schemas.microsoft.com/office/drawing/2014/main" id="{51465BB2-685F-695E-4EDC-88B5DBFEBA9D}"/>
              </a:ext>
            </a:extLst>
          </p:cNvPr>
          <p:cNvSpPr txBox="1">
            <a:spLocks noGrp="1"/>
          </p:cNvSpPr>
          <p:nvPr>
            <p:ph type="body" idx="2"/>
          </p:nvPr>
        </p:nvSpPr>
        <p:spPr>
          <a:xfrm>
            <a:off x="5406300" y="371707"/>
            <a:ext cx="3330300" cy="4326768"/>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buNone/>
            </a:pPr>
            <a:r>
              <a:rPr lang="en" sz="1800" dirty="0"/>
              <a:t>Using the JAR file for the following research projects</a:t>
            </a:r>
          </a:p>
          <a:p>
            <a:pPr marL="0" lvl="0" indent="0" algn="l" rtl="0">
              <a:lnSpc>
                <a:spcPct val="100000"/>
              </a:lnSpc>
              <a:spcBef>
                <a:spcPts val="0"/>
              </a:spcBef>
              <a:buNone/>
            </a:pPr>
            <a:endParaRPr lang="en" sz="1800" dirty="0"/>
          </a:p>
          <a:p>
            <a:pPr marL="171450" indent="-171450">
              <a:lnSpc>
                <a:spcPct val="100000"/>
              </a:lnSpc>
              <a:buFont typeface="Wingdings" panose="05000000000000000000" pitchFamily="2" charset="2"/>
              <a:buChar char="q"/>
            </a:pPr>
            <a:r>
              <a:rPr lang="en" sz="1800" dirty="0"/>
              <a:t>Create a drone collision avoidance algorithm that is </a:t>
            </a:r>
            <a:r>
              <a:rPr lang="en" sz="1800" b="1" dirty="0"/>
              <a:t>30% faster</a:t>
            </a:r>
            <a:r>
              <a:rPr lang="en" sz="1800" dirty="0"/>
              <a:t> than state of the art and </a:t>
            </a:r>
            <a:r>
              <a:rPr lang="en" sz="1800" b="1" dirty="0"/>
              <a:t>90% less bandwidth</a:t>
            </a:r>
          </a:p>
          <a:p>
            <a:pPr marL="0" indent="0">
              <a:lnSpc>
                <a:spcPct val="100000"/>
              </a:lnSpc>
              <a:buNone/>
            </a:pPr>
            <a:endParaRPr lang="en" sz="1800" dirty="0"/>
          </a:p>
          <a:p>
            <a:pPr marL="171450" indent="-171450">
              <a:lnSpc>
                <a:spcPct val="100000"/>
              </a:lnSpc>
              <a:buFont typeface="Wingdings" panose="05000000000000000000" pitchFamily="2" charset="2"/>
              <a:buChar char="q"/>
            </a:pPr>
            <a:r>
              <a:rPr lang="en" sz="1800" dirty="0"/>
              <a:t>Create an improved enhanced privacy-preserving decision tree evaluation that is on average </a:t>
            </a:r>
            <a:r>
              <a:rPr lang="en" sz="1800" b="1" dirty="0"/>
              <a:t>30% - 50% faster </a:t>
            </a:r>
            <a:r>
              <a:rPr lang="en" sz="1800" dirty="0"/>
              <a:t>than other alternatives</a:t>
            </a:r>
          </a:p>
          <a:p>
            <a:pPr marL="0" lvl="0" indent="0" algn="l" rtl="0">
              <a:spcBef>
                <a:spcPts val="0"/>
              </a:spcBef>
              <a:spcAft>
                <a:spcPts val="1600"/>
              </a:spcAft>
              <a:buNone/>
            </a:pPr>
            <a:endParaRPr dirty="0"/>
          </a:p>
        </p:txBody>
      </p:sp>
    </p:spTree>
    <p:extLst>
      <p:ext uri="{BB962C8B-B14F-4D97-AF65-F5344CB8AC3E}">
        <p14:creationId xmlns:p14="http://schemas.microsoft.com/office/powerpoint/2010/main" val="272253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59550" y="190777"/>
            <a:ext cx="8424900" cy="637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Background</a:t>
            </a:r>
            <a:endParaRPr dirty="0"/>
          </a:p>
        </p:txBody>
      </p:sp>
      <p:sp>
        <p:nvSpPr>
          <p:cNvPr id="3" name="Text Placeholder 2">
            <a:extLst>
              <a:ext uri="{FF2B5EF4-FFF2-40B4-BE49-F238E27FC236}">
                <a16:creationId xmlns:a16="http://schemas.microsoft.com/office/drawing/2014/main" id="{CF136599-CDCD-8AC5-A317-AF75C612515B}"/>
              </a:ext>
            </a:extLst>
          </p:cNvPr>
          <p:cNvSpPr>
            <a:spLocks noGrp="1"/>
          </p:cNvSpPr>
          <p:nvPr>
            <p:ph type="body" idx="1"/>
          </p:nvPr>
        </p:nvSpPr>
        <p:spPr>
          <a:xfrm>
            <a:off x="266777" y="827792"/>
            <a:ext cx="8517673" cy="3593575"/>
          </a:xfrm>
        </p:spPr>
        <p:txBody>
          <a:bodyPr/>
          <a:lstStyle/>
          <a:p>
            <a:pPr>
              <a:buFont typeface="Wingdings" panose="05000000000000000000" pitchFamily="2" charset="2"/>
              <a:buChar char="q"/>
            </a:pPr>
            <a:r>
              <a:rPr lang="en-US" sz="1600" dirty="0">
                <a:latin typeface="+mj-lt"/>
                <a:ea typeface="Calibri"/>
                <a:cs typeface="Calibri"/>
              </a:rPr>
              <a:t>Paillier natively supports ONLY addition and subtraction of two ciphertexts by multiplying them, </a:t>
            </a:r>
            <a:r>
              <a:rPr lang="en-US" sz="1600" dirty="0">
                <a:latin typeface="+mj-lt"/>
                <a:ea typeface="+mn-lt"/>
                <a:cs typeface="+mn-lt"/>
              </a:rPr>
              <a:t>[x] [y] = [ x + y ], </a:t>
            </a:r>
            <a:r>
              <a:rPr lang="en-US" sz="1600" dirty="0">
                <a:latin typeface="+mj-lt"/>
                <a:ea typeface="Calibri"/>
                <a:cs typeface="Calibri"/>
              </a:rPr>
              <a:t>where the brackets denote encryption</a:t>
            </a:r>
          </a:p>
          <a:p>
            <a:pPr>
              <a:buFont typeface="Wingdings" panose="05000000000000000000" pitchFamily="2" charset="2"/>
              <a:buChar char="q"/>
            </a:pPr>
            <a:r>
              <a:rPr lang="en-US" sz="1600" dirty="0">
                <a:latin typeface="+mj-lt"/>
                <a:ea typeface="Calibri"/>
                <a:cs typeface="Calibri"/>
              </a:rPr>
              <a:t>To multiply two Paillier ciphertexts, we utilize a two-party protocol – x and y are encrypted operands while a and b are plaintext noise Alice introduces to preserve privacy. (Mau et al.)</a:t>
            </a:r>
          </a:p>
          <a:p>
            <a:pPr marL="0" indent="0">
              <a:buNone/>
            </a:pPr>
            <a:r>
              <a:rPr lang="en-US" sz="1600" dirty="0">
                <a:latin typeface="+mj-lt"/>
                <a:ea typeface="+mn-lt"/>
                <a:cs typeface="+mn-lt"/>
              </a:rPr>
              <a:t>	([x] + a)([y] + b) = </a:t>
            </a:r>
            <a:r>
              <a:rPr lang="en-US" sz="1600" dirty="0" err="1">
                <a:latin typeface="+mj-lt"/>
                <a:ea typeface="+mn-lt"/>
                <a:cs typeface="+mn-lt"/>
              </a:rPr>
              <a:t>xy</a:t>
            </a:r>
            <a:r>
              <a:rPr lang="en-US" sz="1600" dirty="0">
                <a:latin typeface="+mj-lt"/>
                <a:ea typeface="+mn-lt"/>
                <a:cs typeface="+mn-lt"/>
              </a:rPr>
              <a:t> + </a:t>
            </a:r>
            <a:r>
              <a:rPr lang="en-US" sz="1600" dirty="0" err="1">
                <a:latin typeface="+mj-lt"/>
                <a:ea typeface="+mn-lt"/>
                <a:cs typeface="+mn-lt"/>
              </a:rPr>
              <a:t>xb</a:t>
            </a:r>
            <a:r>
              <a:rPr lang="en-US" sz="1600" dirty="0">
                <a:latin typeface="+mj-lt"/>
                <a:ea typeface="+mn-lt"/>
                <a:cs typeface="+mn-lt"/>
              </a:rPr>
              <a:t> + </a:t>
            </a:r>
            <a:r>
              <a:rPr lang="en-US" sz="1600" dirty="0" err="1">
                <a:latin typeface="+mj-lt"/>
                <a:ea typeface="+mn-lt"/>
                <a:cs typeface="+mn-lt"/>
              </a:rPr>
              <a:t>ya</a:t>
            </a:r>
            <a:r>
              <a:rPr lang="en-US" sz="1600" dirty="0">
                <a:latin typeface="+mj-lt"/>
                <a:ea typeface="+mn-lt"/>
                <a:cs typeface="+mn-lt"/>
              </a:rPr>
              <a:t> + ab</a:t>
            </a:r>
            <a:endParaRPr lang="en-US" sz="1600" dirty="0">
              <a:latin typeface="+mj-lt"/>
              <a:ea typeface="Calibri"/>
              <a:cs typeface="Calibri"/>
            </a:endParaRPr>
          </a:p>
          <a:p>
            <a:pPr marL="0" indent="0">
              <a:buNone/>
            </a:pPr>
            <a:r>
              <a:rPr lang="en-US" sz="1600" dirty="0">
                <a:latin typeface="+mj-lt"/>
                <a:ea typeface="+mn-lt"/>
                <a:cs typeface="+mn-lt"/>
              </a:rPr>
              <a:t>	[</a:t>
            </a:r>
            <a:r>
              <a:rPr lang="en-US" sz="1600" dirty="0" err="1">
                <a:latin typeface="+mj-lt"/>
                <a:ea typeface="+mn-lt"/>
                <a:cs typeface="+mn-lt"/>
              </a:rPr>
              <a:t>xy</a:t>
            </a:r>
            <a:r>
              <a:rPr lang="en-US" sz="1600" dirty="0">
                <a:latin typeface="+mj-lt"/>
                <a:ea typeface="+mn-lt"/>
                <a:cs typeface="+mn-lt"/>
              </a:rPr>
              <a:t>] = ([x] + a)([y] + b) - </a:t>
            </a:r>
            <a:r>
              <a:rPr lang="en-US" sz="1600" dirty="0" err="1">
                <a:latin typeface="+mj-lt"/>
                <a:ea typeface="+mn-lt"/>
                <a:cs typeface="+mn-lt"/>
              </a:rPr>
              <a:t>xb</a:t>
            </a:r>
            <a:r>
              <a:rPr lang="en-US" sz="1600" dirty="0">
                <a:latin typeface="+mj-lt"/>
                <a:ea typeface="+mn-lt"/>
                <a:cs typeface="+mn-lt"/>
              </a:rPr>
              <a:t> - </a:t>
            </a:r>
            <a:r>
              <a:rPr lang="en-US" sz="1600" dirty="0" err="1">
                <a:latin typeface="+mj-lt"/>
                <a:ea typeface="+mn-lt"/>
                <a:cs typeface="+mn-lt"/>
              </a:rPr>
              <a:t>ya</a:t>
            </a:r>
            <a:r>
              <a:rPr lang="en-US" sz="1600" dirty="0">
                <a:latin typeface="+mj-lt"/>
                <a:ea typeface="+mn-lt"/>
                <a:cs typeface="+mn-lt"/>
              </a:rPr>
              <a:t> – ab</a:t>
            </a:r>
          </a:p>
          <a:p>
            <a:pPr>
              <a:buFont typeface="Wingdings" panose="05000000000000000000" pitchFamily="2" charset="2"/>
              <a:buChar char="q"/>
            </a:pPr>
            <a:r>
              <a:rPr lang="en-US" sz="1600" dirty="0">
                <a:latin typeface="+mj-lt"/>
                <a:ea typeface="Calibri"/>
                <a:cs typeface="Calibri"/>
              </a:rPr>
              <a:t>To compare two Paillier ciphertexts, we use encrypted comparison which allows for usable results </a:t>
            </a:r>
            <a:r>
              <a:rPr lang="en-US" sz="1600" u="sng" dirty="0">
                <a:latin typeface="+mj-lt"/>
                <a:ea typeface="Calibri"/>
                <a:cs typeface="Calibri"/>
              </a:rPr>
              <a:t>without decryption</a:t>
            </a:r>
            <a:r>
              <a:rPr lang="en-US" sz="1600" dirty="0">
                <a:latin typeface="+mj-lt"/>
                <a:ea typeface="Calibri"/>
                <a:cs typeface="Calibri"/>
              </a:rPr>
              <a:t>, returning an encrypted bit [X &gt;= Y] given [X] and [Y] (Joye and Salehi)</a:t>
            </a:r>
          </a:p>
          <a:p>
            <a:pPr lvl="1" indent="0">
              <a:lnSpc>
                <a:spcPct val="100000"/>
              </a:lnSpc>
              <a:spcBef>
                <a:spcPts val="0"/>
              </a:spcBef>
              <a:buFont typeface="Wingdings" panose="05000000000000000000" pitchFamily="2" charset="2"/>
              <a:buChar char="q"/>
            </a:pPr>
            <a:r>
              <a:rPr lang="en-US" sz="1400" dirty="0">
                <a:latin typeface="+mj-lt"/>
                <a:ea typeface="Calibri"/>
                <a:cs typeface="Calibri"/>
              </a:rPr>
              <a:t> There also is an encrypted equality check [X == Y], used to compare categorial values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446502F2-BF1B-5E94-AC8A-79A82BEFFB8F}"/>
            </a:ext>
          </a:extLst>
        </p:cNvPr>
        <p:cNvGrpSpPr/>
        <p:nvPr/>
      </p:nvGrpSpPr>
      <p:grpSpPr>
        <a:xfrm>
          <a:off x="0" y="0"/>
          <a:ext cx="0" cy="0"/>
          <a:chOff x="0" y="0"/>
          <a:chExt cx="0" cy="0"/>
        </a:xfrm>
      </p:grpSpPr>
      <p:sp>
        <p:nvSpPr>
          <p:cNvPr id="127" name="Google Shape;127;p22">
            <a:extLst>
              <a:ext uri="{FF2B5EF4-FFF2-40B4-BE49-F238E27FC236}">
                <a16:creationId xmlns:a16="http://schemas.microsoft.com/office/drawing/2014/main" id="{8D1B4851-41FB-273E-A798-229BA2FDE185}"/>
              </a:ext>
            </a:extLst>
          </p:cNvPr>
          <p:cNvSpPr txBox="1">
            <a:spLocks noGrp="1"/>
          </p:cNvSpPr>
          <p:nvPr>
            <p:ph type="title"/>
          </p:nvPr>
        </p:nvSpPr>
        <p:spPr>
          <a:xfrm>
            <a:off x="259661" y="375424"/>
            <a:ext cx="8520600" cy="2480825"/>
          </a:xfrm>
          <a:prstGeom prst="rect">
            <a:avLst/>
          </a:prstGeom>
        </p:spPr>
        <p:txBody>
          <a:bodyPr spcFirstLastPara="1" wrap="square" lIns="91425" tIns="91425" rIns="91425" bIns="91425" anchor="t" anchorCtr="0">
            <a:noAutofit/>
          </a:bodyPr>
          <a:lstStyle/>
          <a:p>
            <a:pPr lvl="0"/>
            <a:r>
              <a:rPr lang="en-US" sz="4400" dirty="0"/>
              <a:t>Privacy-Preserving Drone Navigation Through Homomorphic Encryption for Collision Avoidance</a:t>
            </a:r>
            <a:endParaRPr sz="4400" dirty="0"/>
          </a:p>
        </p:txBody>
      </p:sp>
      <p:sp>
        <p:nvSpPr>
          <p:cNvPr id="128" name="Google Shape;128;p22">
            <a:extLst>
              <a:ext uri="{FF2B5EF4-FFF2-40B4-BE49-F238E27FC236}">
                <a16:creationId xmlns:a16="http://schemas.microsoft.com/office/drawing/2014/main" id="{84AD5F98-A3C5-EDDE-7B62-0417BF545B0C}"/>
              </a:ext>
            </a:extLst>
          </p:cNvPr>
          <p:cNvSpPr txBox="1">
            <a:spLocks noGrp="1"/>
          </p:cNvSpPr>
          <p:nvPr>
            <p:ph type="subTitle" idx="1"/>
          </p:nvPr>
        </p:nvSpPr>
        <p:spPr>
          <a:xfrm>
            <a:off x="316950" y="2938025"/>
            <a:ext cx="7912650" cy="756746"/>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200" dirty="0"/>
              <a:t>Presented at IEEE LCN 2024</a:t>
            </a:r>
            <a:endParaRPr sz="3200" dirty="0"/>
          </a:p>
        </p:txBody>
      </p:sp>
    </p:spTree>
    <p:extLst>
      <p:ext uri="{BB962C8B-B14F-4D97-AF65-F5344CB8AC3E}">
        <p14:creationId xmlns:p14="http://schemas.microsoft.com/office/powerpoint/2010/main" val="1957683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60368-8ED3-5823-8607-33A3EFE63E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EFD0346-8117-3C3C-D947-F279DAF9E443}"/>
              </a:ext>
            </a:extLst>
          </p:cNvPr>
          <p:cNvSpPr>
            <a:spLocks noGrp="1"/>
          </p:cNvSpPr>
          <p:nvPr>
            <p:ph type="title"/>
          </p:nvPr>
        </p:nvSpPr>
        <p:spPr>
          <a:xfrm>
            <a:off x="275950" y="14798"/>
            <a:ext cx="8424900" cy="655229"/>
          </a:xfrm>
        </p:spPr>
        <p:txBody>
          <a:bodyPr spcFirstLastPara="1" wrap="square" lIns="91425" tIns="91425" rIns="91425" bIns="91425" anchor="t" anchorCtr="0">
            <a:normAutofit fontScale="90000"/>
          </a:bodyPr>
          <a:lstStyle/>
          <a:p>
            <a:r>
              <a:rPr lang="en-US" b="0" i="0" u="none" strike="noStrike" cap="none" dirty="0"/>
              <a:t>Introduction</a:t>
            </a:r>
          </a:p>
        </p:txBody>
      </p:sp>
      <p:sp>
        <p:nvSpPr>
          <p:cNvPr id="4" name="Content Placeholder 5">
            <a:extLst>
              <a:ext uri="{FF2B5EF4-FFF2-40B4-BE49-F238E27FC236}">
                <a16:creationId xmlns:a16="http://schemas.microsoft.com/office/drawing/2014/main" id="{E814260D-4C71-69CF-5A00-B7068220AE6E}"/>
              </a:ext>
            </a:extLst>
          </p:cNvPr>
          <p:cNvSpPr txBox="1">
            <a:spLocks/>
          </p:cNvSpPr>
          <p:nvPr/>
        </p:nvSpPr>
        <p:spPr bwMode="auto">
          <a:xfrm>
            <a:off x="81776" y="670027"/>
            <a:ext cx="4616604" cy="2333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rtlCol="0" anchor="t" anchorCtr="0" compatLnSpc="1">
            <a:prstTxWarp prst="textNoShape">
              <a:avLst/>
            </a:prstTxWarp>
            <a:noAutofit/>
          </a:bodyPr>
          <a:lstStyle>
            <a:lvl1pPr marL="342900" indent="-342900" algn="l" rtl="0" eaLnBrk="0" fontAlgn="base" hangingPunct="0">
              <a:spcBef>
                <a:spcPct val="20000"/>
              </a:spcBef>
              <a:spcAft>
                <a:spcPct val="0"/>
              </a:spcAft>
              <a:buClr>
                <a:schemeClr val="accent2"/>
              </a:buClr>
              <a:buFont typeface="Wingdings" pitchFamily="2" charset="2"/>
              <a:buChar char="q"/>
              <a:defRPr sz="2400" b="1">
                <a:solidFill>
                  <a:srgbClr val="33339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Wingdings" pitchFamily="2" charset="2"/>
              <a:buChar char="Ø"/>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Font typeface="Wingdings" pitchFamily="2" charset="2"/>
              <a:buChar char="ü"/>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US" sz="1600" kern="0" dirty="0">
                <a:solidFill>
                  <a:schemeClr val="bg2"/>
                </a:solidFill>
                <a:ea typeface="+mn-lt"/>
                <a:cs typeface="+mn-lt"/>
              </a:rPr>
              <a:t>With rapid increase of drone technology in various industries, ensuring collision avoidance is paramount to guarantee safety and efficiency. </a:t>
            </a:r>
            <a:endParaRPr lang="en-US" sz="1600" kern="0" dirty="0">
              <a:solidFill>
                <a:schemeClr val="bg2"/>
              </a:solidFill>
            </a:endParaRPr>
          </a:p>
          <a:p>
            <a:pPr lvl="1"/>
            <a:r>
              <a:rPr lang="en-US" sz="1600" kern="0" dirty="0">
                <a:solidFill>
                  <a:schemeClr val="bg2"/>
                </a:solidFill>
                <a:ea typeface="+mn-lt"/>
                <a:cs typeface="+mn-lt"/>
              </a:rPr>
              <a:t>Drone traffic is increasing in areas like package delivery and search and rescue.</a:t>
            </a:r>
          </a:p>
          <a:p>
            <a:pPr lvl="1"/>
            <a:r>
              <a:rPr lang="en-US" sz="1600" kern="0" dirty="0">
                <a:solidFill>
                  <a:schemeClr val="bg2"/>
                </a:solidFill>
                <a:ea typeface="+mn-lt"/>
                <a:cs typeface="+mn-lt"/>
              </a:rPr>
              <a:t>In the case of package delivery, multiple different companies may be operating in a geographic area. </a:t>
            </a:r>
          </a:p>
        </p:txBody>
      </p:sp>
      <p:sp>
        <p:nvSpPr>
          <p:cNvPr id="6" name="Content Placeholder 5">
            <a:extLst>
              <a:ext uri="{FF2B5EF4-FFF2-40B4-BE49-F238E27FC236}">
                <a16:creationId xmlns:a16="http://schemas.microsoft.com/office/drawing/2014/main" id="{F96FAEE2-30D5-097F-4355-3262F3F021D0}"/>
              </a:ext>
            </a:extLst>
          </p:cNvPr>
          <p:cNvSpPr txBox="1">
            <a:spLocks/>
          </p:cNvSpPr>
          <p:nvPr/>
        </p:nvSpPr>
        <p:spPr>
          <a:xfrm>
            <a:off x="-344682" y="3093813"/>
            <a:ext cx="9347434" cy="1379660"/>
          </a:xfrm>
          <a:prstGeom prst="rect">
            <a:avLst/>
          </a:prstGeom>
          <a:noFill/>
          <a:ln>
            <a:noFill/>
          </a:ln>
        </p:spPr>
        <p:txBody>
          <a:bodyPr spcFirstLastPara="1" vert="horz" wrap="square" lIns="68580" tIns="34290" rIns="68580" bIns="34290" rtlCol="0" anchor="t" anchorCtr="0">
            <a:noAutofit/>
          </a:bodyPr>
          <a:lstStyle>
            <a:defPPr marR="0" lvl="0" algn="l" rtl="0">
              <a:lnSpc>
                <a:spcPct val="100000"/>
              </a:lnSpc>
              <a:spcBef>
                <a:spcPts val="0"/>
              </a:spcBef>
              <a:spcAft>
                <a:spcPts val="0"/>
              </a:spcAft>
            </a:defPPr>
            <a:lvl1pPr marL="457200" marR="0" lvl="0" indent="-304800" algn="l" rtl="0">
              <a:lnSpc>
                <a:spcPct val="125000"/>
              </a:lnSpc>
              <a:spcBef>
                <a:spcPts val="0"/>
              </a:spcBef>
              <a:spcAft>
                <a:spcPts val="0"/>
              </a:spcAft>
              <a:buClr>
                <a:srgbClr val="57068C"/>
              </a:buClr>
              <a:buSzPts val="1200"/>
              <a:buFont typeface="Montserrat"/>
              <a:buChar char="●"/>
              <a:defRPr sz="1200" b="0" i="0" u="none" strike="noStrike" cap="none">
                <a:solidFill>
                  <a:srgbClr val="333333"/>
                </a:solidFill>
                <a:latin typeface="Montserrat"/>
                <a:ea typeface="Montserrat"/>
                <a:cs typeface="Montserrat"/>
                <a:sym typeface="Montserrat"/>
              </a:defRPr>
            </a:lvl1pPr>
            <a:lvl2pPr marL="914400" marR="0" lvl="1" indent="-304800" algn="l" rtl="0">
              <a:lnSpc>
                <a:spcPct val="125000"/>
              </a:lnSpc>
              <a:spcBef>
                <a:spcPts val="1600"/>
              </a:spcBef>
              <a:spcAft>
                <a:spcPts val="0"/>
              </a:spcAft>
              <a:buClr>
                <a:srgbClr val="57068C"/>
              </a:buClr>
              <a:buSzPts val="1200"/>
              <a:buFont typeface="Montserrat"/>
              <a:buChar char="○"/>
              <a:defRPr sz="1200" b="0" i="0" u="none" strike="noStrike" cap="none">
                <a:solidFill>
                  <a:srgbClr val="333333"/>
                </a:solidFill>
                <a:latin typeface="Montserrat"/>
                <a:ea typeface="Montserrat"/>
                <a:cs typeface="Montserrat"/>
                <a:sym typeface="Montserrat"/>
              </a:defRPr>
            </a:lvl2pPr>
            <a:lvl3pPr marL="1371600" marR="0" lvl="2" indent="-304800" algn="l" rtl="0">
              <a:lnSpc>
                <a:spcPct val="125000"/>
              </a:lnSpc>
              <a:spcBef>
                <a:spcPts val="1600"/>
              </a:spcBef>
              <a:spcAft>
                <a:spcPts val="0"/>
              </a:spcAft>
              <a:buClr>
                <a:srgbClr val="57068C"/>
              </a:buClr>
              <a:buSzPts val="1200"/>
              <a:buFont typeface="Montserrat"/>
              <a:buChar char="■"/>
              <a:defRPr sz="1200" b="0" i="0" u="none" strike="noStrike" cap="none">
                <a:solidFill>
                  <a:srgbClr val="333333"/>
                </a:solidFill>
                <a:latin typeface="Montserrat"/>
                <a:ea typeface="Montserrat"/>
                <a:cs typeface="Montserrat"/>
                <a:sym typeface="Montserrat"/>
              </a:defRPr>
            </a:lvl3pPr>
            <a:lvl4pPr marL="1828800" marR="0" lvl="3" indent="-304800" algn="l" rtl="0">
              <a:lnSpc>
                <a:spcPct val="125000"/>
              </a:lnSpc>
              <a:spcBef>
                <a:spcPts val="1600"/>
              </a:spcBef>
              <a:spcAft>
                <a:spcPts val="0"/>
              </a:spcAft>
              <a:buClr>
                <a:srgbClr val="57068C"/>
              </a:buClr>
              <a:buSzPts val="1200"/>
              <a:buFont typeface="Montserrat"/>
              <a:buChar char="●"/>
              <a:defRPr sz="1200" b="0" i="0" u="none" strike="noStrike" cap="none">
                <a:solidFill>
                  <a:srgbClr val="333333"/>
                </a:solidFill>
                <a:latin typeface="Montserrat"/>
                <a:ea typeface="Montserrat"/>
                <a:cs typeface="Montserrat"/>
                <a:sym typeface="Montserrat"/>
              </a:defRPr>
            </a:lvl4pPr>
            <a:lvl5pPr marL="2286000" marR="0" lvl="4" indent="-304800" algn="l" rtl="0">
              <a:lnSpc>
                <a:spcPct val="125000"/>
              </a:lnSpc>
              <a:spcBef>
                <a:spcPts val="1600"/>
              </a:spcBef>
              <a:spcAft>
                <a:spcPts val="0"/>
              </a:spcAft>
              <a:buClr>
                <a:srgbClr val="57068C"/>
              </a:buClr>
              <a:buSzPts val="1200"/>
              <a:buFont typeface="Montserrat"/>
              <a:buChar char="○"/>
              <a:defRPr sz="1200" b="0" i="0" u="none" strike="noStrike" cap="none">
                <a:solidFill>
                  <a:srgbClr val="333333"/>
                </a:solidFill>
                <a:latin typeface="Montserrat"/>
                <a:ea typeface="Montserrat"/>
                <a:cs typeface="Montserrat"/>
                <a:sym typeface="Montserrat"/>
              </a:defRPr>
            </a:lvl5pPr>
            <a:lvl6pPr marL="2743200" marR="0" lvl="5" indent="-304800" algn="l" rtl="0">
              <a:lnSpc>
                <a:spcPct val="125000"/>
              </a:lnSpc>
              <a:spcBef>
                <a:spcPts val="1600"/>
              </a:spcBef>
              <a:spcAft>
                <a:spcPts val="0"/>
              </a:spcAft>
              <a:buClr>
                <a:srgbClr val="57068C"/>
              </a:buClr>
              <a:buSzPts val="1200"/>
              <a:buFont typeface="Montserrat"/>
              <a:buChar char="■"/>
              <a:defRPr sz="1200" b="0" i="0" u="none" strike="noStrike" cap="none">
                <a:solidFill>
                  <a:srgbClr val="333333"/>
                </a:solidFill>
                <a:latin typeface="Montserrat"/>
                <a:ea typeface="Montserrat"/>
                <a:cs typeface="Montserrat"/>
                <a:sym typeface="Montserrat"/>
              </a:defRPr>
            </a:lvl6pPr>
            <a:lvl7pPr marL="3200400" marR="0" lvl="6" indent="-304800" algn="l" rtl="0">
              <a:lnSpc>
                <a:spcPct val="125000"/>
              </a:lnSpc>
              <a:spcBef>
                <a:spcPts val="1600"/>
              </a:spcBef>
              <a:spcAft>
                <a:spcPts val="0"/>
              </a:spcAft>
              <a:buClr>
                <a:srgbClr val="57068C"/>
              </a:buClr>
              <a:buSzPts val="1200"/>
              <a:buFont typeface="Montserrat"/>
              <a:buChar char="●"/>
              <a:defRPr sz="1200" b="0" i="0" u="none" strike="noStrike" cap="none">
                <a:solidFill>
                  <a:srgbClr val="333333"/>
                </a:solidFill>
                <a:latin typeface="Montserrat"/>
                <a:ea typeface="Montserrat"/>
                <a:cs typeface="Montserrat"/>
                <a:sym typeface="Montserrat"/>
              </a:defRPr>
            </a:lvl7pPr>
            <a:lvl8pPr marL="3657600" marR="0" lvl="7" indent="-304800" algn="l" rtl="0">
              <a:lnSpc>
                <a:spcPct val="125000"/>
              </a:lnSpc>
              <a:spcBef>
                <a:spcPts val="1600"/>
              </a:spcBef>
              <a:spcAft>
                <a:spcPts val="0"/>
              </a:spcAft>
              <a:buClr>
                <a:srgbClr val="57068C"/>
              </a:buClr>
              <a:buSzPts val="1200"/>
              <a:buFont typeface="Montserrat"/>
              <a:buChar char="○"/>
              <a:defRPr sz="1200" b="0" i="0" u="none" strike="noStrike" cap="none">
                <a:solidFill>
                  <a:srgbClr val="333333"/>
                </a:solidFill>
                <a:latin typeface="Montserrat"/>
                <a:ea typeface="Montserrat"/>
                <a:cs typeface="Montserrat"/>
                <a:sym typeface="Montserrat"/>
              </a:defRPr>
            </a:lvl8pPr>
            <a:lvl9pPr marL="4114800" marR="0" lvl="8" indent="-304800" algn="l" rtl="0">
              <a:lnSpc>
                <a:spcPct val="125000"/>
              </a:lnSpc>
              <a:spcBef>
                <a:spcPts val="1600"/>
              </a:spcBef>
              <a:spcAft>
                <a:spcPts val="1600"/>
              </a:spcAft>
              <a:buClr>
                <a:srgbClr val="57068C"/>
              </a:buClr>
              <a:buSzPts val="1200"/>
              <a:buFont typeface="Montserrat"/>
              <a:buChar char="■"/>
              <a:defRPr sz="1200" b="0" i="0" u="none" strike="noStrike" cap="none">
                <a:solidFill>
                  <a:srgbClr val="333333"/>
                </a:solidFill>
                <a:latin typeface="Montserrat"/>
                <a:ea typeface="Montserrat"/>
                <a:cs typeface="Montserrat"/>
                <a:sym typeface="Montserrat"/>
              </a:defRPr>
            </a:lvl9pPr>
          </a:lstStyle>
          <a:p>
            <a:pPr marL="742950" indent="-285750">
              <a:lnSpc>
                <a:spcPct val="100000"/>
              </a:lnSpc>
              <a:buFont typeface="Wingdings" panose="05000000000000000000" pitchFamily="2" charset="2"/>
              <a:buChar char="q"/>
            </a:pPr>
            <a:r>
              <a:rPr lang="en-US" sz="1600" dirty="0">
                <a:latin typeface="+mj-lt"/>
                <a:ea typeface="+mn-lt"/>
                <a:cs typeface="+mn-lt"/>
              </a:rPr>
              <a:t>Problem Statement: Companies want to avoid drone collision without the exchanging detailed flight paths that would compromise privacy and security in many cases that may involve sensitive information.</a:t>
            </a:r>
            <a:endParaRPr lang="en-US" sz="1600" dirty="0">
              <a:latin typeface="+mj-lt"/>
            </a:endParaRPr>
          </a:p>
          <a:p>
            <a:pPr marL="1200150" lvl="1" indent="-285750">
              <a:lnSpc>
                <a:spcPct val="100000"/>
              </a:lnSpc>
              <a:spcBef>
                <a:spcPts val="0"/>
              </a:spcBef>
              <a:buFont typeface="Wingdings" panose="05000000000000000000" pitchFamily="2" charset="2"/>
              <a:buChar char="Ø"/>
            </a:pPr>
            <a:r>
              <a:rPr lang="en-US" sz="1600" dirty="0">
                <a:latin typeface="+mj-lt"/>
                <a:ea typeface="ＭＳ Ｐゴシック"/>
                <a:cs typeface="Calibri" panose="020F0502020204030204"/>
              </a:rPr>
              <a:t> Online retailers – i.e., customers' personal information, such as addresses</a:t>
            </a:r>
          </a:p>
          <a:p>
            <a:pPr marL="1200150" lvl="1" indent="-285750">
              <a:lnSpc>
                <a:spcPct val="100000"/>
              </a:lnSpc>
              <a:spcBef>
                <a:spcPts val="0"/>
              </a:spcBef>
              <a:buFont typeface="Wingdings" panose="05000000000000000000" pitchFamily="2" charset="2"/>
              <a:buChar char="Ø"/>
            </a:pPr>
            <a:r>
              <a:rPr lang="en-US" sz="1600" dirty="0">
                <a:latin typeface="+mj-lt"/>
                <a:ea typeface="ＭＳ Ｐゴシック"/>
                <a:cs typeface="Calibri" panose="020F0502020204030204"/>
              </a:rPr>
              <a:t> Government agencies – i.e., the location of a surveillance target or confidential mission</a:t>
            </a:r>
          </a:p>
          <a:p>
            <a:pPr marL="0" indent="0">
              <a:lnSpc>
                <a:spcPct val="100000"/>
              </a:lnSpc>
              <a:buFont typeface="Montserrat"/>
              <a:buNone/>
            </a:pPr>
            <a:endParaRPr lang="en-US" sz="1600" dirty="0">
              <a:latin typeface="+mj-lt"/>
              <a:ea typeface="ＭＳ Ｐゴシック"/>
              <a:cs typeface="Calibri" panose="020F0502020204030204"/>
            </a:endParaRPr>
          </a:p>
        </p:txBody>
      </p:sp>
      <p:pic>
        <p:nvPicPr>
          <p:cNvPr id="7" name="Picture 6" descr="A drone flying with a package in the air&#10;&#10;Description automatically generated">
            <a:extLst>
              <a:ext uri="{FF2B5EF4-FFF2-40B4-BE49-F238E27FC236}">
                <a16:creationId xmlns:a16="http://schemas.microsoft.com/office/drawing/2014/main" id="{884F00BE-89B1-0C74-100A-8AC22F743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796" y="516776"/>
            <a:ext cx="4228254" cy="2564677"/>
          </a:xfrm>
          <a:prstGeom prst="rect">
            <a:avLst/>
          </a:prstGeom>
        </p:spPr>
      </p:pic>
    </p:spTree>
    <p:extLst>
      <p:ext uri="{BB962C8B-B14F-4D97-AF65-F5344CB8AC3E}">
        <p14:creationId xmlns:p14="http://schemas.microsoft.com/office/powerpoint/2010/main" val="261875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3050E2-FEA3-1F64-AC30-DE103BB49089}"/>
              </a:ext>
            </a:extLst>
          </p:cNvPr>
          <p:cNvSpPr>
            <a:spLocks noGrp="1"/>
          </p:cNvSpPr>
          <p:nvPr>
            <p:ph type="title"/>
          </p:nvPr>
        </p:nvSpPr>
        <p:spPr>
          <a:xfrm>
            <a:off x="359550" y="103054"/>
            <a:ext cx="8424900" cy="655229"/>
          </a:xfrm>
        </p:spPr>
        <p:txBody>
          <a:bodyPr spcFirstLastPara="1" wrap="square" lIns="91425" tIns="91425" rIns="91425" bIns="91425" anchor="t" anchorCtr="0">
            <a:normAutofit fontScale="90000"/>
          </a:bodyPr>
          <a:lstStyle/>
          <a:p>
            <a:r>
              <a:rPr lang="en-US" b="0" i="0" u="none" strike="noStrike" cap="none"/>
              <a:t>Literature Review</a:t>
            </a:r>
            <a:endParaRPr lang="en-US" b="0" i="0" u="none" strike="noStrike" cap="none" dirty="0"/>
          </a:p>
        </p:txBody>
      </p:sp>
      <p:sp>
        <p:nvSpPr>
          <p:cNvPr id="10" name="Text Placeholder 2">
            <a:extLst>
              <a:ext uri="{FF2B5EF4-FFF2-40B4-BE49-F238E27FC236}">
                <a16:creationId xmlns:a16="http://schemas.microsoft.com/office/drawing/2014/main" id="{8EC4E1A5-DD28-8BE5-F455-A55FA3E6EB30}"/>
              </a:ext>
            </a:extLst>
          </p:cNvPr>
          <p:cNvSpPr>
            <a:spLocks noGrp="1"/>
          </p:cNvSpPr>
          <p:nvPr>
            <p:ph type="body" idx="1"/>
          </p:nvPr>
        </p:nvSpPr>
        <p:spPr>
          <a:xfrm>
            <a:off x="-319668" y="527406"/>
            <a:ext cx="9352156" cy="4431264"/>
          </a:xfrm>
        </p:spPr>
        <p:txBody>
          <a:bodyPr>
            <a:normAutofit fontScale="92500" lnSpcReduction="10000"/>
          </a:bodyPr>
          <a:lstStyle/>
          <a:p>
            <a:pPr marL="742950" indent="-285750">
              <a:lnSpc>
                <a:spcPct val="100000"/>
              </a:lnSpc>
              <a:buFont typeface="Wingdings" panose="05000000000000000000" pitchFamily="2" charset="2"/>
              <a:buChar char="q"/>
            </a:pPr>
            <a:r>
              <a:rPr lang="en-US" sz="1800" dirty="0">
                <a:latin typeface="+mj-lt"/>
                <a:ea typeface="+mn-lt"/>
                <a:cs typeface="+mn-lt"/>
              </a:rPr>
              <a:t>"Coordinated multi-robot planning while preserving individual privacy“</a:t>
            </a:r>
            <a:endParaRPr lang="en-US" dirty="0">
              <a:latin typeface="+mj-lt"/>
            </a:endParaRPr>
          </a:p>
          <a:p>
            <a:pPr marL="1200150" lvl="1" indent="-285750">
              <a:lnSpc>
                <a:spcPct val="100000"/>
              </a:lnSpc>
              <a:spcBef>
                <a:spcPts val="0"/>
              </a:spcBef>
              <a:buFont typeface="Wingdings" panose="05000000000000000000" pitchFamily="2" charset="2"/>
              <a:buChar char="Ø"/>
            </a:pPr>
            <a:r>
              <a:rPr lang="en-US" sz="1650" dirty="0">
                <a:latin typeface="+mj-lt"/>
                <a:cs typeface="Calibri"/>
              </a:rPr>
              <a:t>By Li et al.</a:t>
            </a:r>
            <a:endParaRPr lang="en-US" dirty="0">
              <a:latin typeface="+mj-lt"/>
              <a:ea typeface="Calibri" panose="020F0502020204030204"/>
              <a:cs typeface="Calibri"/>
            </a:endParaRPr>
          </a:p>
          <a:p>
            <a:pPr marL="1200150" lvl="1" indent="-285750">
              <a:lnSpc>
                <a:spcPct val="100000"/>
              </a:lnSpc>
              <a:spcBef>
                <a:spcPts val="0"/>
              </a:spcBef>
              <a:buFont typeface="Wingdings" panose="05000000000000000000" pitchFamily="2" charset="2"/>
              <a:buChar char="Ø"/>
            </a:pPr>
            <a:r>
              <a:rPr lang="en-US" sz="1650" dirty="0">
                <a:latin typeface="+mj-lt"/>
                <a:cs typeface="Calibri"/>
              </a:rPr>
              <a:t>Emphasis on robots in a two-dimensional geometric plane, using garbled circuits and homomorphic encryption to preserve path privacy. Specifically avoids reporting locations of intersections.</a:t>
            </a:r>
            <a:endParaRPr lang="en-US" sz="1650" dirty="0">
              <a:latin typeface="+mj-lt"/>
              <a:ea typeface="Calibri" panose="020F0502020204030204"/>
              <a:cs typeface="Calibri"/>
            </a:endParaRPr>
          </a:p>
          <a:p>
            <a:pPr marL="742950" indent="-285750">
              <a:lnSpc>
                <a:spcPct val="100000"/>
              </a:lnSpc>
              <a:buFont typeface="Wingdings" panose="05000000000000000000" pitchFamily="2" charset="2"/>
              <a:buChar char="q"/>
            </a:pPr>
            <a:r>
              <a:rPr lang="en-US" sz="1800" dirty="0">
                <a:latin typeface="+mj-lt"/>
                <a:ea typeface="+mn-lt"/>
                <a:cs typeface="+mn-lt"/>
              </a:rPr>
              <a:t>"Privacy-Preserving Trajectory Matching on Autonomous Unmanned Aerial Vehicles"</a:t>
            </a:r>
            <a:endParaRPr lang="en-US" sz="1800" dirty="0">
              <a:latin typeface="+mj-lt"/>
              <a:cs typeface="Calibri"/>
            </a:endParaRPr>
          </a:p>
          <a:p>
            <a:pPr marL="1200150" lvl="1" indent="-285750">
              <a:lnSpc>
                <a:spcPct val="100000"/>
              </a:lnSpc>
              <a:spcBef>
                <a:spcPts val="0"/>
              </a:spcBef>
              <a:buFont typeface="Wingdings" panose="05000000000000000000" pitchFamily="2" charset="2"/>
              <a:buChar char="Ø"/>
            </a:pPr>
            <a:r>
              <a:rPr lang="en-US" sz="1650" dirty="0">
                <a:latin typeface="+mj-lt"/>
                <a:cs typeface="Calibri"/>
              </a:rPr>
              <a:t>By Sciancalepore et al.</a:t>
            </a:r>
            <a:endParaRPr lang="en-US" sz="1500" dirty="0">
              <a:latin typeface="+mj-lt"/>
              <a:ea typeface="Calibri" panose="020F0502020204030204"/>
              <a:cs typeface="Calibri"/>
            </a:endParaRPr>
          </a:p>
          <a:p>
            <a:pPr marL="1200150" lvl="1" indent="-285750">
              <a:lnSpc>
                <a:spcPct val="100000"/>
              </a:lnSpc>
              <a:spcBef>
                <a:spcPts val="0"/>
              </a:spcBef>
              <a:buFont typeface="Wingdings" panose="05000000000000000000" pitchFamily="2" charset="2"/>
              <a:buChar char="Ø"/>
            </a:pPr>
            <a:r>
              <a:rPr lang="en-US" sz="1650" dirty="0">
                <a:latin typeface="+mj-lt"/>
                <a:ea typeface="+mn-lt"/>
                <a:cs typeface="+mn-lt"/>
              </a:rPr>
              <a:t>Employs Incremental Capsule Matching and privacy-preserving proximity testing to achieve collision detection</a:t>
            </a:r>
          </a:p>
          <a:p>
            <a:pPr marL="1200150" lvl="1" indent="-285750">
              <a:lnSpc>
                <a:spcPct val="100000"/>
              </a:lnSpc>
              <a:spcBef>
                <a:spcPts val="0"/>
              </a:spcBef>
              <a:buFont typeface="Wingdings" panose="05000000000000000000" pitchFamily="2" charset="2"/>
              <a:buChar char="Ø"/>
            </a:pPr>
            <a:r>
              <a:rPr lang="en-US" sz="1650" dirty="0">
                <a:latin typeface="+mj-lt"/>
                <a:ea typeface="+mn-lt"/>
                <a:cs typeface="+mn-lt"/>
              </a:rPr>
              <a:t>Fast, but some accuracy is sacrificed, with a 10.3% false positive rate</a:t>
            </a:r>
          </a:p>
          <a:p>
            <a:pPr marL="742950" indent="-285750">
              <a:lnSpc>
                <a:spcPct val="100000"/>
              </a:lnSpc>
              <a:buFont typeface="Wingdings" panose="05000000000000000000" pitchFamily="2" charset="2"/>
              <a:buChar char="q"/>
            </a:pPr>
            <a:r>
              <a:rPr lang="en-US" sz="1800" dirty="0">
                <a:latin typeface="+mj-lt"/>
                <a:ea typeface="+mn-lt"/>
                <a:cs typeface="+mn-lt"/>
              </a:rPr>
              <a:t>"Privacy-Preserving Collision Detection for Drone-based Aerial Package Delivery using Secure Multi-Party Computation"</a:t>
            </a:r>
          </a:p>
          <a:p>
            <a:pPr marL="1200150" lvl="1" indent="-285750">
              <a:lnSpc>
                <a:spcPct val="100000"/>
              </a:lnSpc>
              <a:spcBef>
                <a:spcPts val="0"/>
              </a:spcBef>
              <a:buFont typeface="Wingdings" panose="05000000000000000000" pitchFamily="2" charset="2"/>
              <a:buChar char="Ø"/>
            </a:pPr>
            <a:r>
              <a:rPr lang="en-US" sz="1650" dirty="0">
                <a:latin typeface="+mj-lt"/>
                <a:cs typeface="Calibri"/>
              </a:rPr>
              <a:t>By Desai et al.</a:t>
            </a:r>
            <a:endParaRPr lang="en-US" sz="1650" dirty="0">
              <a:latin typeface="+mj-lt"/>
              <a:ea typeface="Calibri" panose="020F0502020204030204"/>
              <a:cs typeface="Calibri"/>
            </a:endParaRPr>
          </a:p>
          <a:p>
            <a:pPr marL="1200150" lvl="1" indent="-285750">
              <a:lnSpc>
                <a:spcPct val="100000"/>
              </a:lnSpc>
              <a:spcBef>
                <a:spcPts val="0"/>
              </a:spcBef>
              <a:buFont typeface="Wingdings" panose="05000000000000000000" pitchFamily="2" charset="2"/>
              <a:buChar char="Ø"/>
            </a:pPr>
            <a:r>
              <a:rPr lang="en-US" sz="1650" dirty="0">
                <a:latin typeface="+mj-lt"/>
                <a:ea typeface="Calibri" panose="020F0502020204030204"/>
                <a:cs typeface="Calibri"/>
              </a:rPr>
              <a:t>Proposes Secure Multiparty Computation (MPC) for trajectory planning among drones, ensuring collision detection without disclosing sensitive information</a:t>
            </a:r>
          </a:p>
          <a:p>
            <a:pPr marL="1200150" lvl="1" indent="-285750">
              <a:lnSpc>
                <a:spcPct val="100000"/>
              </a:lnSpc>
              <a:spcBef>
                <a:spcPts val="0"/>
              </a:spcBef>
              <a:buFont typeface="Wingdings" panose="05000000000000000000" pitchFamily="2" charset="2"/>
              <a:buChar char="Ø"/>
            </a:pPr>
            <a:r>
              <a:rPr lang="en-US" sz="1650" dirty="0">
                <a:latin typeface="+mj-lt"/>
                <a:ea typeface="Calibri" panose="020F0502020204030204"/>
                <a:cs typeface="Calibri"/>
              </a:rPr>
              <a:t>Uses a grid-based approach to compare trajectories, requiring a mutual agreement on potential flight paths.</a:t>
            </a:r>
            <a:endParaRPr lang="en-US" sz="1650" dirty="0">
              <a:solidFill>
                <a:srgbClr val="000000"/>
              </a:solidFill>
              <a:latin typeface="+mj-lt"/>
              <a:ea typeface="Calibri"/>
              <a:cs typeface="Calibri"/>
            </a:endParaRPr>
          </a:p>
          <a:p>
            <a:pPr marL="742950" indent="-285750">
              <a:lnSpc>
                <a:spcPct val="100000"/>
              </a:lnSpc>
              <a:buFont typeface="Courier New" panose="02070309020205020404" pitchFamily="49" charset="0"/>
              <a:buChar char="o"/>
            </a:pPr>
            <a:r>
              <a:rPr lang="en-US" sz="1800" dirty="0">
                <a:latin typeface="+mj-lt"/>
                <a:ea typeface="+mn-lt"/>
                <a:cs typeface="+mn-lt"/>
              </a:rPr>
              <a:t>We utilize homomorphic encryption without losing accuracy or requiring pre-processing</a:t>
            </a:r>
          </a:p>
        </p:txBody>
      </p:sp>
    </p:spTree>
    <p:extLst>
      <p:ext uri="{BB962C8B-B14F-4D97-AF65-F5344CB8AC3E}">
        <p14:creationId xmlns:p14="http://schemas.microsoft.com/office/powerpoint/2010/main" val="4083601969"/>
      </p:ext>
    </p:extLst>
  </p:cSld>
  <p:clrMapOvr>
    <a:masterClrMapping/>
  </p:clrMapOvr>
</p:sld>
</file>

<file path=ppt/theme/theme1.xml><?xml version="1.0" encoding="utf-8"?>
<a:theme xmlns:a="http://schemas.openxmlformats.org/drawingml/2006/main" name="NYU Bold">
  <a:themeElements>
    <a:clrScheme name="Simple Light">
      <a:dk1>
        <a:srgbClr val="57068C"/>
      </a:dk1>
      <a:lt1>
        <a:srgbClr val="FFFFFF"/>
      </a:lt1>
      <a:dk2>
        <a:srgbClr val="333333"/>
      </a:dk2>
      <a:lt2>
        <a:srgbClr val="E2E1DD"/>
      </a:lt2>
      <a:accent1>
        <a:srgbClr val="9A6ABA"/>
      </a:accent1>
      <a:accent2>
        <a:srgbClr val="6D6D6D"/>
      </a:accent2>
      <a:accent3>
        <a:srgbClr val="8900E1"/>
      </a:accent3>
      <a:accent4>
        <a:srgbClr val="E97300"/>
      </a:accent4>
      <a:accent5>
        <a:srgbClr val="799A05"/>
      </a:accent5>
      <a:accent6>
        <a:srgbClr val="C50F3C"/>
      </a:accent6>
      <a:hlink>
        <a:srgbClr val="57068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2012</TotalTime>
  <Words>2919</Words>
  <Application>Microsoft Office PowerPoint</Application>
  <PresentationFormat>On-screen Show (16:9)</PresentationFormat>
  <Paragraphs>265</Paragraphs>
  <Slides>37</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Calibri Light</vt:lpstr>
      <vt:lpstr>Montserrat Black</vt:lpstr>
      <vt:lpstr>Courier New</vt:lpstr>
      <vt:lpstr>Calibri</vt:lpstr>
      <vt:lpstr>Montserrat</vt:lpstr>
      <vt:lpstr>Arial</vt:lpstr>
      <vt:lpstr>Wingdings</vt:lpstr>
      <vt:lpstr>Cambria Math</vt:lpstr>
      <vt:lpstr>Montserrat ExtraBold</vt:lpstr>
      <vt:lpstr>ＭＳ Ｐゴシック</vt:lpstr>
      <vt:lpstr>NYU Bold</vt:lpstr>
      <vt:lpstr>Homomorphic Encryption for Practical Secure Computation</vt:lpstr>
      <vt:lpstr>Homomorphic Encryption</vt:lpstr>
      <vt:lpstr>Motivation &amp; Problem Statement </vt:lpstr>
      <vt:lpstr>What is Homomorphic Encryption? Why use it?</vt:lpstr>
      <vt:lpstr>Contributions</vt:lpstr>
      <vt:lpstr>Background</vt:lpstr>
      <vt:lpstr>Privacy-Preserving Drone Navigation Through Homomorphic Encryption for Collision Avoidance</vt:lpstr>
      <vt:lpstr>Introduction</vt:lpstr>
      <vt:lpstr>Literature Review</vt:lpstr>
      <vt:lpstr>Approach and Assumptions</vt:lpstr>
      <vt:lpstr>Intersection Algorithm</vt:lpstr>
      <vt:lpstr>Proposed Protocol</vt:lpstr>
      <vt:lpstr>Security Analysis</vt:lpstr>
      <vt:lpstr>Experiment Setup</vt:lpstr>
      <vt:lpstr>Results – Comparison with Li et al.</vt:lpstr>
      <vt:lpstr>Results – Comparison with Desai et al.</vt:lpstr>
      <vt:lpstr>Conclusion</vt:lpstr>
      <vt:lpstr>Enhanced Outsourced and Secure Inference for Tall Sparse Decision Trees.</vt:lpstr>
      <vt:lpstr>Decision Trees</vt:lpstr>
      <vt:lpstr>Sparse Decision Trees</vt:lpstr>
      <vt:lpstr>Spare Decision Tree Example - Iris</vt:lpstr>
      <vt:lpstr>Secure Inference</vt:lpstr>
      <vt:lpstr>Problem Motivation</vt:lpstr>
      <vt:lpstr>Related Work - Liu et al.</vt:lpstr>
      <vt:lpstr>Related Work - Yuan et al.</vt:lpstr>
      <vt:lpstr>Our Approach</vt:lpstr>
      <vt:lpstr>Our Approach - Visualized</vt:lpstr>
      <vt:lpstr>Threat Model</vt:lpstr>
      <vt:lpstr>PPDT Initialization</vt:lpstr>
      <vt:lpstr>Level-Site Evaluation</vt:lpstr>
      <vt:lpstr>Security Analysis</vt:lpstr>
      <vt:lpstr>Experiment Setup</vt:lpstr>
      <vt:lpstr>Experimental Results compared with Joye and Salehi</vt:lpstr>
      <vt:lpstr>Experimental Results compared with Yuan et al.</vt:lpstr>
      <vt:lpstr>Conclusion</vt:lpstr>
      <vt:lpstr>Potential  Future Work</vt:lpstr>
      <vt:lpstr>Indoor Localization v2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Andrew Quijano</cp:lastModifiedBy>
  <cp:revision>103</cp:revision>
  <dcterms:modified xsi:type="dcterms:W3CDTF">2025-08-21T03:45:22Z</dcterms:modified>
</cp:coreProperties>
</file>