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694"/>
  </p:normalViewPr>
  <p:slideViewPr>
    <p:cSldViewPr snapToGrid="0">
      <p:cViewPr>
        <p:scale>
          <a:sx n="24" d="100"/>
          <a:sy n="24" d="100"/>
        </p:scale>
        <p:origin x="590" y="-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9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43E2436B-5007-4B4A-84CB-CBA68BF746FC}"/>
              </a:ext>
            </a:extLst>
          </p:cNvPr>
          <p:cNvGrpSpPr/>
          <p:nvPr/>
        </p:nvGrpSpPr>
        <p:grpSpPr>
          <a:xfrm>
            <a:off x="0" y="0"/>
            <a:ext cx="43891200" cy="4475688"/>
            <a:chOff x="98304" y="-4177243"/>
            <a:chExt cx="43891200" cy="44756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E7649-FD6A-924E-8E7D-5E1A887F3175}"/>
                </a:ext>
              </a:extLst>
            </p:cNvPr>
            <p:cNvSpPr/>
            <p:nvPr/>
          </p:nvSpPr>
          <p:spPr>
            <a:xfrm>
              <a:off x="98304" y="-4177243"/>
              <a:ext cx="43891200" cy="41388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6129"/>
            </a:p>
          </p:txBody>
        </p:sp>
        <p:pic>
          <p:nvPicPr>
            <p:cNvPr id="6" name="Picture 6" descr="A picture containing text, transport, wheel&#10;&#10;Description automatically generated">
              <a:extLst>
                <a:ext uri="{FF2B5EF4-FFF2-40B4-BE49-F238E27FC236}">
                  <a16:creationId xmlns:a16="http://schemas.microsoft.com/office/drawing/2014/main" id="{5580B7D4-76E8-4356-A4E5-FCD4B72E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21228" y="-3848481"/>
              <a:ext cx="3067261" cy="310207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5481C0-BABA-4B4A-9D67-0A8B868706C7}"/>
                </a:ext>
              </a:extLst>
            </p:cNvPr>
            <p:cNvSpPr txBox="1"/>
            <p:nvPr/>
          </p:nvSpPr>
          <p:spPr>
            <a:xfrm>
              <a:off x="7636410" y="-3111719"/>
              <a:ext cx="28814988" cy="34101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cs typeface="Calibri"/>
                </a:rPr>
                <a:t>Andrew Quijano</a:t>
              </a:r>
              <a:r>
                <a:rPr lang="en-US" sz="4000" baseline="30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ea typeface="+mn-lt"/>
                  <a:cs typeface="+mn-lt"/>
                </a:rPr>
                <a:t>†</a:t>
              </a:r>
              <a:r>
                <a: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cs typeface="Calibri"/>
                </a:rPr>
                <a:t>, Kemal Akkaya*</a:t>
              </a:r>
            </a:p>
            <a:p>
              <a:pPr algn="ctr"/>
              <a:r>
                <a: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ea typeface="+mn-lt"/>
                  <a:cs typeface="+mn-lt"/>
                </a:rPr>
                <a:t>†New York University</a:t>
              </a:r>
              <a:r>
                <a: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cs typeface="Calibri"/>
                </a:rPr>
                <a:t> &amp; *Advanced Wireless and Security Lab, VCU</a:t>
              </a:r>
            </a:p>
            <a:p>
              <a:pPr algn="ctr"/>
              <a:r>
                <a: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cs typeface="Calibri"/>
                </a:rPr>
                <a:t>Electrical &amp; Computer Engineering Department</a:t>
              </a:r>
            </a:p>
            <a:p>
              <a:pPr algn="ctr"/>
              <a:r>
                <a:rPr lang="en-US" sz="4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Palatino Linotype" panose="02040502050505030304" pitchFamily="18" charset="0"/>
                  <a:cs typeface="Calibri"/>
                </a:rPr>
                <a:t>andrew.quijano@nyu.edu, akkayak@vcu.edu</a:t>
              </a:r>
            </a:p>
            <a:p>
              <a:pPr algn="ctr"/>
              <a:endParaRPr lang="en-US" sz="4000" dirty="0">
                <a:solidFill>
                  <a:schemeClr val="accent4"/>
                </a:solidFill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E46B74-0A42-44B2-97E4-7280B7E4258E}"/>
              </a:ext>
            </a:extLst>
          </p:cNvPr>
          <p:cNvGrpSpPr/>
          <p:nvPr/>
        </p:nvGrpSpPr>
        <p:grpSpPr>
          <a:xfrm>
            <a:off x="690756" y="4380362"/>
            <a:ext cx="14488955" cy="6254996"/>
            <a:chOff x="14316878" y="3380715"/>
            <a:chExt cx="15519451" cy="625499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41E92F-2A62-474C-A147-5A8F00FB7E18}"/>
                </a:ext>
              </a:extLst>
            </p:cNvPr>
            <p:cNvSpPr txBox="1"/>
            <p:nvPr/>
          </p:nvSpPr>
          <p:spPr>
            <a:xfrm>
              <a:off x="14316878" y="3380715"/>
              <a:ext cx="15309573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F5597"/>
                  </a:solidFill>
                  <a:latin typeface="Palatino Linotype" panose="02040502050505030304" pitchFamily="18" charset="0"/>
                  <a:cs typeface="Calibri" panose="020F0502020204030204"/>
                </a:rPr>
                <a:t>INTRODUCTION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029E25-278C-4B73-B2B2-6F4734972AE9}"/>
                </a:ext>
              </a:extLst>
            </p:cNvPr>
            <p:cNvSpPr txBox="1"/>
            <p:nvPr/>
          </p:nvSpPr>
          <p:spPr>
            <a:xfrm>
              <a:off x="14526754" y="4495842"/>
              <a:ext cx="15309575" cy="513986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571500" indent="-571500" algn="just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  <a:ea typeface="+mn-lt"/>
                  <a:cs typeface="+mn-lt"/>
                </a:rPr>
                <a:t>GPS is unusable for indoor localization in large buildings, e.g., malls, hospitals, and airports.</a:t>
              </a:r>
            </a:p>
            <a:p>
              <a:pPr marL="571500" indent="-571500" algn="just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  <a:ea typeface="+mn-lt"/>
                  <a:cs typeface="+mn-lt"/>
                </a:rPr>
                <a:t>Users are concerned about their location data being compromised and/or privacy concerns</a:t>
              </a:r>
            </a:p>
            <a:p>
              <a:pPr marL="571500" indent="-571500" algn="just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  <a:ea typeface="+mn-lt"/>
                  <a:cs typeface="+mn-lt"/>
                </a:rPr>
                <a:t>This research is to implement a homomorphic encryption system that both provides privacy and minimizes phone battery usage.</a:t>
              </a:r>
              <a:endParaRPr lang="en-US" sz="4400" dirty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35CD69-CCD9-4279-BC40-2A00B052CBD2}"/>
              </a:ext>
            </a:extLst>
          </p:cNvPr>
          <p:cNvSpPr txBox="1"/>
          <p:nvPr/>
        </p:nvSpPr>
        <p:spPr>
          <a:xfrm>
            <a:off x="7829209" y="8285"/>
            <a:ext cx="27905879" cy="12557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Palatino Linotype" panose="02040502050505030304" pitchFamily="18" charset="0"/>
                <a:cs typeface="Calibri"/>
              </a:rPr>
              <a:t>Server-side Fingerprint-Based Indoor Localization Using Encrypted Sorting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3DB6AB-DF14-4E27-AB90-A101D842F582}"/>
              </a:ext>
            </a:extLst>
          </p:cNvPr>
          <p:cNvGrpSpPr/>
          <p:nvPr/>
        </p:nvGrpSpPr>
        <p:grpSpPr>
          <a:xfrm>
            <a:off x="859160" y="10680560"/>
            <a:ext cx="14133150" cy="7539770"/>
            <a:chOff x="1022068" y="13400169"/>
            <a:chExt cx="12629636" cy="75397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79BFEA-7684-4FCB-B0BF-32CE8909FBBC}"/>
                </a:ext>
              </a:extLst>
            </p:cNvPr>
            <p:cNvSpPr txBox="1"/>
            <p:nvPr/>
          </p:nvSpPr>
          <p:spPr>
            <a:xfrm>
              <a:off x="1092200" y="13400169"/>
              <a:ext cx="12559504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F5597"/>
                  </a:solidFill>
                  <a:latin typeface="Palatino Linotype" panose="02040502050505030304" pitchFamily="18" charset="0"/>
                  <a:cs typeface="Calibri" panose="020F0502020204030204"/>
                </a:rPr>
                <a:t>EXISTING METHODS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4117831-59D8-4D81-BD51-DB39547E93EE}"/>
                </a:ext>
              </a:extLst>
            </p:cNvPr>
            <p:cNvSpPr txBox="1"/>
            <p:nvPr/>
          </p:nvSpPr>
          <p:spPr>
            <a:xfrm>
              <a:off x="1022068" y="14753630"/>
              <a:ext cx="12370375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</a:rPr>
                <a:t>Other fingerprint server models exist, where all information is on the phone but can use excessive battery, and a user would have unusually detailed information about a network.</a:t>
              </a:r>
            </a:p>
            <a:p>
              <a:pPr marL="571500" indent="-571500" algn="just"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</a:rPr>
                <a:t>Utilize differential privacy, a technique to inject noise to make it more difficult to identify a specific user. The noise can be added to the fingerprint data and user data, but this noise can decrease the accuracy of the results.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1FB175C-08D0-427A-BD2C-59D93F491233}"/>
              </a:ext>
            </a:extLst>
          </p:cNvPr>
          <p:cNvSpPr txBox="1"/>
          <p:nvPr/>
        </p:nvSpPr>
        <p:spPr>
          <a:xfrm>
            <a:off x="30403540" y="30933391"/>
            <a:ext cx="13230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571500" algn="just">
              <a:buFont typeface="Wingdings" pitchFamily="2" charset="2"/>
              <a:buChar char="q"/>
            </a:pPr>
            <a:r>
              <a:rPr lang="en-US" sz="4400" b="1" dirty="0">
                <a:latin typeface="Palatino Linotype" panose="02040502050505030304" pitchFamily="18" charset="0"/>
              </a:rPr>
              <a:t>Future Work:</a:t>
            </a:r>
            <a:r>
              <a:rPr lang="en-US" sz="4400" dirty="0">
                <a:latin typeface="Palatino Linotype" panose="02040502050505030304" pitchFamily="18" charset="0"/>
              </a:rPr>
              <a:t> Utilize more sensors, e.g. barometers, CSI, or Bluetooth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95515E-235B-429B-87FA-4DC3019B7EF4}"/>
              </a:ext>
            </a:extLst>
          </p:cNvPr>
          <p:cNvSpPr txBox="1"/>
          <p:nvPr/>
        </p:nvSpPr>
        <p:spPr>
          <a:xfrm>
            <a:off x="15523632" y="4385798"/>
            <a:ext cx="1403693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2F5597"/>
                </a:solidFill>
                <a:latin typeface="Palatino Linotype" panose="02040502050505030304" pitchFamily="18" charset="0"/>
                <a:cs typeface="Calibri" panose="020F0502020204030204"/>
              </a:rPr>
              <a:t>EXPERIMENT SETUP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D786F9-9860-4DF4-8782-379B2DDAF900}"/>
              </a:ext>
            </a:extLst>
          </p:cNvPr>
          <p:cNvGrpSpPr/>
          <p:nvPr/>
        </p:nvGrpSpPr>
        <p:grpSpPr>
          <a:xfrm>
            <a:off x="860677" y="18804350"/>
            <a:ext cx="14208595" cy="6518407"/>
            <a:chOff x="789962" y="18932915"/>
            <a:chExt cx="13002542" cy="651840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51BA1E-4F16-4E1E-843E-E9C9FA035A9D}"/>
                </a:ext>
              </a:extLst>
            </p:cNvPr>
            <p:cNvSpPr txBox="1"/>
            <p:nvPr/>
          </p:nvSpPr>
          <p:spPr>
            <a:xfrm>
              <a:off x="789962" y="18932915"/>
              <a:ext cx="12861744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F5597"/>
                  </a:solidFill>
                  <a:latin typeface="Palatino Linotype" panose="02040502050505030304" pitchFamily="18" charset="0"/>
                  <a:cs typeface="Calibri" panose="020F0502020204030204"/>
                </a:rPr>
                <a:t>FINGERPRINT LOCALIZATION FRAMEWORK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17B1CE-8AE3-4D5D-B6BC-E2B2C63111AC}"/>
                </a:ext>
              </a:extLst>
            </p:cNvPr>
            <p:cNvSpPr txBox="1"/>
            <p:nvPr/>
          </p:nvSpPr>
          <p:spPr>
            <a:xfrm>
              <a:off x="859003" y="19942122"/>
              <a:ext cx="12933501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itchFamily="2" charset="2"/>
                <a:buChar char="q"/>
              </a:pPr>
              <a:r>
                <a:rPr lang="en-US" sz="4400" b="1" dirty="0">
                  <a:latin typeface="Palatino Linotype" panose="02040502050505030304" pitchFamily="18" charset="0"/>
                </a:rPr>
                <a:t>Crowdsourced Training:</a:t>
              </a:r>
              <a:r>
                <a:rPr lang="en-US" sz="4400" dirty="0">
                  <a:latin typeface="Palatino Linotype" panose="02040502050505030304" pitchFamily="18" charset="0"/>
                </a:rPr>
                <a:t> the fingerprint server data is crowdsourced, coming from various users owning multiple different phones </a:t>
              </a:r>
            </a:p>
            <a:p>
              <a:pPr marL="571500" indent="-571500" algn="just"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</a:rPr>
                <a:t>It uses DGK and/or Paillier homomorphic encryption on the RSSI values</a:t>
              </a:r>
            </a:p>
            <a:p>
              <a:pPr marL="571500" indent="-571500" algn="just">
                <a:buFont typeface="Wingdings" pitchFamily="2" charset="2"/>
                <a:buChar char="q"/>
              </a:pPr>
              <a:r>
                <a:rPr lang="en-US" sz="4400" b="1" dirty="0">
                  <a:latin typeface="Palatino Linotype" panose="02040502050505030304" pitchFamily="18" charset="0"/>
                </a:rPr>
                <a:t>Application</a:t>
              </a:r>
              <a:r>
                <a:rPr lang="en-US" sz="4400" dirty="0">
                  <a:latin typeface="Palatino Linotype" panose="02040502050505030304" pitchFamily="18" charset="0"/>
                </a:rPr>
                <a:t>: Compute distance squared without decrypting the client input, hence preserving the user’s privacy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B631665-07C7-4067-B657-DD0759551ED1}"/>
              </a:ext>
            </a:extLst>
          </p:cNvPr>
          <p:cNvSpPr txBox="1"/>
          <p:nvPr/>
        </p:nvSpPr>
        <p:spPr>
          <a:xfrm>
            <a:off x="15580336" y="19958429"/>
            <a:ext cx="13948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>
                <a:latin typeface="Palatino Linotype" panose="02040502050505030304" pitchFamily="18" charset="0"/>
              </a:rPr>
              <a:t>For localization, the phone scans Access Points, encrypts RSSI, and sends it to the fingerprint server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400" b="1" dirty="0">
                <a:latin typeface="Palatino Linotype" panose="02040502050505030304" pitchFamily="18" charset="0"/>
              </a:rPr>
              <a:t>The server, utilizing encrypted integer sorting, can find the smallest distance and return the correct coordinates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C2FDBB-5444-4D7C-93D6-37A2C58E1C06}"/>
              </a:ext>
            </a:extLst>
          </p:cNvPr>
          <p:cNvGrpSpPr/>
          <p:nvPr/>
        </p:nvGrpSpPr>
        <p:grpSpPr>
          <a:xfrm>
            <a:off x="30370881" y="26591250"/>
            <a:ext cx="13230322" cy="4355706"/>
            <a:chOff x="30359696" y="23079838"/>
            <a:chExt cx="12440607" cy="43557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EB0836-5C92-400F-8684-FD1423DAED1A}"/>
                </a:ext>
              </a:extLst>
            </p:cNvPr>
            <p:cNvSpPr txBox="1"/>
            <p:nvPr/>
          </p:nvSpPr>
          <p:spPr>
            <a:xfrm>
              <a:off x="30663795" y="23079838"/>
              <a:ext cx="11854212" cy="7907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F5597"/>
                  </a:solidFill>
                  <a:latin typeface="Palatino Linotype" panose="02040502050505030304" pitchFamily="18" charset="0"/>
                  <a:cs typeface="Calibri" panose="020F0502020204030204"/>
                </a:rPr>
                <a:t>CONCLUSION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1207805-7CB4-49A6-8C2B-3153D406D957}"/>
                </a:ext>
              </a:extLst>
            </p:cNvPr>
            <p:cNvSpPr txBox="1"/>
            <p:nvPr/>
          </p:nvSpPr>
          <p:spPr>
            <a:xfrm>
              <a:off x="30359696" y="23957669"/>
              <a:ext cx="12440607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571500" algn="just"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</a:rPr>
                <a:t>Homomorphic encryption can be used to securely localize a user inside a building.</a:t>
              </a:r>
            </a:p>
            <a:p>
              <a:pPr marL="685800" indent="-571500" algn="just">
                <a:buFont typeface="Wingdings" pitchFamily="2" charset="2"/>
                <a:buChar char="q"/>
              </a:pPr>
              <a:r>
                <a:rPr lang="en-US" sz="4400" dirty="0">
                  <a:latin typeface="Palatino Linotype" panose="02040502050505030304" pitchFamily="18" charset="0"/>
                </a:rPr>
                <a:t>To save battery life, outsourcing more computations to the server is feasible option, at the trade-off for more compute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4C5B0E-210D-4FA6-A48A-EFD66EDCCD3C}"/>
              </a:ext>
            </a:extLst>
          </p:cNvPr>
          <p:cNvCxnSpPr>
            <a:cxnSpLocks/>
          </p:cNvCxnSpPr>
          <p:nvPr/>
        </p:nvCxnSpPr>
        <p:spPr>
          <a:xfrm>
            <a:off x="15374543" y="7828973"/>
            <a:ext cx="0" cy="2515474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F57945-0D77-4E1C-80FD-B2D04FC06B96}"/>
              </a:ext>
            </a:extLst>
          </p:cNvPr>
          <p:cNvCxnSpPr>
            <a:cxnSpLocks/>
          </p:cNvCxnSpPr>
          <p:nvPr/>
        </p:nvCxnSpPr>
        <p:spPr>
          <a:xfrm>
            <a:off x="30130199" y="7391502"/>
            <a:ext cx="0" cy="25592213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811E2CF-201A-D540-ACC7-3869F630765B}"/>
              </a:ext>
            </a:extLst>
          </p:cNvPr>
          <p:cNvSpPr txBox="1"/>
          <p:nvPr/>
        </p:nvSpPr>
        <p:spPr>
          <a:xfrm>
            <a:off x="15652011" y="5557697"/>
            <a:ext cx="144781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>
                <a:latin typeface="Palatino Linotype" panose="02040502050505030304" pitchFamily="18" charset="0"/>
              </a:rPr>
              <a:t>Training/Data Collection Phase</a:t>
            </a:r>
          </a:p>
          <a:p>
            <a:pPr marL="1028700" lvl="1" indent="-571500" algn="just">
              <a:buFont typeface="Wingdings" pitchFamily="2" charset="2"/>
              <a:buChar char="Ø"/>
            </a:pPr>
            <a:r>
              <a:rPr lang="en-US" sz="4000" dirty="0">
                <a:latin typeface="Palatino Linotype" panose="02040502050505030304" pitchFamily="18" charset="0"/>
              </a:rPr>
              <a:t>Obtain a floor map of where to localize a user</a:t>
            </a:r>
          </a:p>
          <a:p>
            <a:pPr marL="1028700" lvl="1" indent="-571500" algn="just">
              <a:buFont typeface="Wingdings" pitchFamily="2" charset="2"/>
              <a:buChar char="Ø"/>
            </a:pPr>
            <a:r>
              <a:rPr lang="en-US" sz="4000" dirty="0">
                <a:latin typeface="Palatino Linotype" panose="02040502050505030304" pitchFamily="18" charset="0"/>
              </a:rPr>
              <a:t>The user marks coordinates on a floor map with the results of an RSSI scan (Mac Address, RSSI tuples)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>
                <a:latin typeface="Palatino Linotype" panose="02040502050505030304" pitchFamily="18" charset="0"/>
              </a:rPr>
              <a:t>Generating the Lookup Table</a:t>
            </a:r>
          </a:p>
          <a:p>
            <a:pPr marL="1028700" lvl="1" indent="-571500" algn="just">
              <a:buFont typeface="Wingdings" pitchFamily="2" charset="2"/>
              <a:buChar char="Ø"/>
            </a:pPr>
            <a:r>
              <a:rPr lang="en-US" sz="4000" dirty="0">
                <a:latin typeface="Palatino Linotype" panose="02040502050505030304" pitchFamily="18" charset="0"/>
              </a:rPr>
              <a:t>Use this table to compute the Euclidean distance between the user’s location and the trained points</a:t>
            </a:r>
          </a:p>
          <a:p>
            <a:pPr marL="1028700" lvl="1" indent="-571500" algn="just">
              <a:buFont typeface="Wingdings" pitchFamily="2" charset="2"/>
              <a:buChar char="Ø"/>
            </a:pPr>
            <a:r>
              <a:rPr lang="en-US" sz="4000" dirty="0">
                <a:latin typeface="Palatino Linotype" panose="02040502050505030304" pitchFamily="18" charset="0"/>
              </a:rPr>
              <a:t>Reduce columns by filtering out rarely seen Access Points</a:t>
            </a:r>
            <a:endParaRPr lang="en-US" sz="4000" b="1" dirty="0">
              <a:latin typeface="Palatino Linotype" panose="0204050205050503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en-US" sz="4000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E709EE07-19E8-2A44-B6B3-3148B82FD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983" y="497403"/>
            <a:ext cx="3067262" cy="30480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6EEB7A9-A511-FC10-54E7-D50FC8EA4BB0}"/>
              </a:ext>
            </a:extLst>
          </p:cNvPr>
          <p:cNvSpPr txBox="1"/>
          <p:nvPr/>
        </p:nvSpPr>
        <p:spPr>
          <a:xfrm>
            <a:off x="30100433" y="4362495"/>
            <a:ext cx="1353342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2F5597"/>
                </a:solidFill>
                <a:latin typeface="Palatino Linotype" panose="02040502050505030304" pitchFamily="18" charset="0"/>
                <a:cs typeface="Calibri" panose="020F0502020204030204"/>
              </a:rPr>
              <a:t>RESULTS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2BA9471-134C-0A72-A2F3-5BE46F0EC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531" y="23775596"/>
            <a:ext cx="14133148" cy="89215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F45059-3160-0791-404F-4A26F045D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0239" y="10835569"/>
            <a:ext cx="14126620" cy="844330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FEA4F0-3618-769C-A41B-005BAF690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75" y="25760847"/>
            <a:ext cx="14060862" cy="6601746"/>
          </a:xfrm>
          <a:prstGeom prst="rect">
            <a:avLst/>
          </a:prstGeom>
        </p:spPr>
      </p:pic>
      <p:pic>
        <p:nvPicPr>
          <p:cNvPr id="21" name="Picture 20" descr="A yellow and black logo&#10;&#10;AI-generated content may be incorrect.">
            <a:extLst>
              <a:ext uri="{FF2B5EF4-FFF2-40B4-BE49-F238E27FC236}">
                <a16:creationId xmlns:a16="http://schemas.microsoft.com/office/drawing/2014/main" id="{C56ED6F4-F567-C575-C230-570840FE5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16" y="59047"/>
            <a:ext cx="4221263" cy="4221263"/>
          </a:xfrm>
          <a:prstGeom prst="rect">
            <a:avLst/>
          </a:prstGeom>
        </p:spPr>
      </p:pic>
      <p:pic>
        <p:nvPicPr>
          <p:cNvPr id="23" name="Picture 22" descr="A purple and white logo&#10;&#10;AI-generated content may be incorrect.">
            <a:extLst>
              <a:ext uri="{FF2B5EF4-FFF2-40B4-BE49-F238E27FC236}">
                <a16:creationId xmlns:a16="http://schemas.microsoft.com/office/drawing/2014/main" id="{76013574-614C-4565-EA93-729352E57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" y="-51730"/>
            <a:ext cx="4143103" cy="42906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B68161-68BA-EF68-8C0B-6702AE500CBE}"/>
              </a:ext>
            </a:extLst>
          </p:cNvPr>
          <p:cNvSpPr txBox="1"/>
          <p:nvPr/>
        </p:nvSpPr>
        <p:spPr>
          <a:xfrm>
            <a:off x="30602499" y="5395210"/>
            <a:ext cx="1260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>
                <a:latin typeface="Palatino Linotype" panose="02040502050505030304" pitchFamily="18" charset="0"/>
              </a:rPr>
              <a:t>We compare our approach with a prior work (Parmengol et al. 2017), where rather than sorting encrypted numbers, the values are decrypted in the client.</a:t>
            </a:r>
          </a:p>
        </p:txBody>
      </p:sp>
      <p:pic>
        <p:nvPicPr>
          <p:cNvPr id="26" name="Picture 2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17128444-9198-045F-30D6-91696D6BC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139" y="8310649"/>
            <a:ext cx="12825686" cy="75065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B76486-A84D-F652-C6F0-916ECBAE913A}"/>
              </a:ext>
            </a:extLst>
          </p:cNvPr>
          <p:cNvSpPr txBox="1"/>
          <p:nvPr/>
        </p:nvSpPr>
        <p:spPr>
          <a:xfrm>
            <a:off x="30460877" y="16046961"/>
            <a:ext cx="130735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>
                <a:latin typeface="Palatino Linotype" panose="02040502050505030304" pitchFamily="18" charset="0"/>
              </a:rPr>
              <a:t>Our approach is slower, but it uses less phone battery as more work is done on the fingerprint server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400" b="1" dirty="0">
                <a:latin typeface="Palatino Linotype" panose="02040502050505030304" pitchFamily="18" charset="0"/>
              </a:rPr>
              <a:t>We also utilized DGK, a homomorphic encryption scheme with a smaller plaintext space, but faster than Paillier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400" dirty="0">
                <a:latin typeface="Palatino Linotype" panose="02040502050505030304" pitchFamily="18" charset="0"/>
              </a:rPr>
              <a:t>The results compute the average time of 20 localizations with 2048-bit keys</a:t>
            </a:r>
            <a:endParaRPr lang="en-US" sz="4400" b="1" dirty="0">
              <a:latin typeface="Palatino Linotype" panose="02040502050505030304" pitchFamily="18" charset="0"/>
            </a:endParaRP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400" b="1" dirty="0">
                <a:latin typeface="Palatino Linotype" panose="02040502050505030304" pitchFamily="18" charset="0"/>
              </a:rPr>
              <a:t>We used a Samsung Galaxy S6 Edge, with more modern phones, the time should be much faster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F1015A8-78A3-FC02-1697-258FBEA8B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28672"/>
              </p:ext>
            </p:extLst>
          </p:nvPr>
        </p:nvGraphicFramePr>
        <p:xfrm>
          <a:off x="30803775" y="23047842"/>
          <a:ext cx="12606704" cy="32286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51676">
                  <a:extLst>
                    <a:ext uri="{9D8B030D-6E8A-4147-A177-3AD203B41FA5}">
                      <a16:colId xmlns:a16="http://schemas.microsoft.com/office/drawing/2014/main" val="2674448789"/>
                    </a:ext>
                  </a:extLst>
                </a:gridCol>
                <a:gridCol w="3151676">
                  <a:extLst>
                    <a:ext uri="{9D8B030D-6E8A-4147-A177-3AD203B41FA5}">
                      <a16:colId xmlns:a16="http://schemas.microsoft.com/office/drawing/2014/main" val="592877535"/>
                    </a:ext>
                  </a:extLst>
                </a:gridCol>
                <a:gridCol w="2203862">
                  <a:extLst>
                    <a:ext uri="{9D8B030D-6E8A-4147-A177-3AD203B41FA5}">
                      <a16:colId xmlns:a16="http://schemas.microsoft.com/office/drawing/2014/main" val="1185926469"/>
                    </a:ext>
                  </a:extLst>
                </a:gridCol>
                <a:gridCol w="4099490">
                  <a:extLst>
                    <a:ext uri="{9D8B030D-6E8A-4147-A177-3AD203B41FA5}">
                      <a16:colId xmlns:a16="http://schemas.microsoft.com/office/drawing/2014/main" val="2004991909"/>
                    </a:ext>
                  </a:extLst>
                </a:gridCol>
              </a:tblGrid>
              <a:tr h="984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/>
                        <a:t>Approach</a:t>
                      </a:r>
                    </a:p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Time (Paillier)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Time (DGK)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Energy (Paillier/DGK)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48175"/>
                  </a:ext>
                </a:extLst>
              </a:tr>
              <a:tr h="898063">
                <a:tc>
                  <a:txBody>
                    <a:bodyPr/>
                    <a:lstStyle/>
                    <a:p>
                      <a:r>
                        <a:rPr lang="en-US" sz="4400" dirty="0"/>
                        <a:t>Client-Side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11.13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6.71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50213"/>
                  </a:ext>
                </a:extLst>
              </a:tr>
              <a:tr h="898063">
                <a:tc>
                  <a:txBody>
                    <a:bodyPr/>
                    <a:lstStyle/>
                    <a:p>
                      <a:r>
                        <a:rPr lang="en-US" sz="4400" dirty="0"/>
                        <a:t>Server-Side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27.93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16.65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9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957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513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 Nguyen</dc:creator>
  <cp:lastModifiedBy>Andrew Quijano</cp:lastModifiedBy>
  <cp:revision>12</cp:revision>
  <cp:lastPrinted>2021-07-23T05:49:50Z</cp:lastPrinted>
  <dcterms:created xsi:type="dcterms:W3CDTF">2021-07-22T15:34:18Z</dcterms:created>
  <dcterms:modified xsi:type="dcterms:W3CDTF">2025-10-16T03:16:53Z</dcterms:modified>
</cp:coreProperties>
</file>